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381" r:id="rId5"/>
    <p:sldId id="257" r:id="rId6"/>
    <p:sldId id="346" r:id="rId7"/>
    <p:sldId id="313" r:id="rId8"/>
    <p:sldId id="259" r:id="rId9"/>
    <p:sldId id="263" r:id="rId10"/>
    <p:sldId id="269" r:id="rId11"/>
    <p:sldId id="274" r:id="rId12"/>
    <p:sldId id="277" r:id="rId13"/>
    <p:sldId id="411" r:id="rId14"/>
    <p:sldId id="455" r:id="rId15"/>
    <p:sldId id="408" r:id="rId16"/>
    <p:sldId id="409" r:id="rId17"/>
    <p:sldId id="415" r:id="rId18"/>
    <p:sldId id="416" r:id="rId19"/>
    <p:sldId id="418" r:id="rId20"/>
    <p:sldId id="436" r:id="rId21"/>
    <p:sldId id="422" r:id="rId22"/>
    <p:sldId id="417" r:id="rId23"/>
    <p:sldId id="419" r:id="rId24"/>
    <p:sldId id="410" r:id="rId25"/>
    <p:sldId id="424" r:id="rId26"/>
    <p:sldId id="426" r:id="rId27"/>
    <p:sldId id="425" r:id="rId28"/>
    <p:sldId id="428" r:id="rId29"/>
    <p:sldId id="429" r:id="rId30"/>
    <p:sldId id="427" r:id="rId31"/>
    <p:sldId id="430" r:id="rId32"/>
    <p:sldId id="451" r:id="rId33"/>
    <p:sldId id="456" r:id="rId34"/>
    <p:sldId id="431" r:id="rId35"/>
    <p:sldId id="435" r:id="rId36"/>
    <p:sldId id="434" r:id="rId37"/>
  </p:sldIdLst>
  <p:sldSz cx="9144000" cy="5143500"/>
  <p:notesSz cx="6858000" cy="9144000"/>
  <p:custDataLst>
    <p:tags r:id="rId4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5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57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83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cf4c0643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cf4c0643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cf4c0643c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cf4c0643c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6a50203eb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6a50203eb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6a50203eb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6a50203eb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6a50203eb_0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6a50203eb_0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c3d1cbf6a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c3d1cbf6a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18.png"/><Relationship Id="rId7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tags" Target="../tags/tag13.xml"/><Relationship Id="rId4" Type="http://schemas.openxmlformats.org/officeDocument/2006/relationships/image" Target="../media/image16.png"/><Relationship Id="rId3" Type="http://schemas.openxmlformats.org/officeDocument/2006/relationships/tags" Target="../tags/tag12.xml"/><Relationship Id="rId2" Type="http://schemas.openxmlformats.org/officeDocument/2006/relationships/image" Target="../media/image15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9.pn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23.png"/><Relationship Id="rId7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tags" Target="../tags/tag18.xml"/><Relationship Id="rId4" Type="http://schemas.openxmlformats.org/officeDocument/2006/relationships/image" Target="../media/image21.png"/><Relationship Id="rId3" Type="http://schemas.openxmlformats.org/officeDocument/2006/relationships/tags" Target="../tags/tag17.xml"/><Relationship Id="rId2" Type="http://schemas.openxmlformats.org/officeDocument/2006/relationships/image" Target="../media/image2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4.png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../media/image28.png"/><Relationship Id="rId7" Type="http://schemas.openxmlformats.org/officeDocument/2006/relationships/tags" Target="../tags/tag24.xml"/><Relationship Id="rId6" Type="http://schemas.openxmlformats.org/officeDocument/2006/relationships/image" Target="../media/image27.png"/><Relationship Id="rId5" Type="http://schemas.openxmlformats.org/officeDocument/2006/relationships/tags" Target="../tags/tag23.xml"/><Relationship Id="rId4" Type="http://schemas.openxmlformats.org/officeDocument/2006/relationships/image" Target="../media/image26.png"/><Relationship Id="rId3" Type="http://schemas.openxmlformats.org/officeDocument/2006/relationships/tags" Target="../tags/tag22.xml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9.png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tags" Target="../tags/tag28.xml"/><Relationship Id="rId4" Type="http://schemas.openxmlformats.org/officeDocument/2006/relationships/image" Target="../media/image31.png"/><Relationship Id="rId3" Type="http://schemas.openxmlformats.org/officeDocument/2006/relationships/tags" Target="../tags/tag27.xml"/><Relationship Id="rId2" Type="http://schemas.openxmlformats.org/officeDocument/2006/relationships/image" Target="../media/image30.png"/><Relationship Id="rId1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6.png"/><Relationship Id="rId7" Type="http://schemas.openxmlformats.org/officeDocument/2006/relationships/tags" Target="../tags/tag32.xml"/><Relationship Id="rId6" Type="http://schemas.openxmlformats.org/officeDocument/2006/relationships/image" Target="../media/image35.png"/><Relationship Id="rId5" Type="http://schemas.openxmlformats.org/officeDocument/2006/relationships/tags" Target="../tags/tag31.xml"/><Relationship Id="rId4" Type="http://schemas.openxmlformats.org/officeDocument/2006/relationships/image" Target="../media/image34.png"/><Relationship Id="rId3" Type="http://schemas.openxmlformats.org/officeDocument/2006/relationships/tags" Target="../tags/tag30.xml"/><Relationship Id="rId2" Type="http://schemas.openxmlformats.org/officeDocument/2006/relationships/image" Target="../media/image33.png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8.png"/><Relationship Id="rId3" Type="http://schemas.openxmlformats.org/officeDocument/2006/relationships/tags" Target="../tags/tag34.xml"/><Relationship Id="rId2" Type="http://schemas.openxmlformats.org/officeDocument/2006/relationships/image" Target="../media/image37.png"/><Relationship Id="rId1" Type="http://schemas.openxmlformats.org/officeDocument/2006/relationships/tags" Target="../tags/tag3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tags" Target="../tags/tag37.xml"/><Relationship Id="rId4" Type="http://schemas.openxmlformats.org/officeDocument/2006/relationships/image" Target="../media/image40.png"/><Relationship Id="rId3" Type="http://schemas.openxmlformats.org/officeDocument/2006/relationships/tags" Target="../tags/tag36.xml"/><Relationship Id="rId2" Type="http://schemas.openxmlformats.org/officeDocument/2006/relationships/image" Target="../media/image39.png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tags" Target="../tags/tag40.xml"/><Relationship Id="rId4" Type="http://schemas.openxmlformats.org/officeDocument/2006/relationships/image" Target="../media/image43.png"/><Relationship Id="rId3" Type="http://schemas.openxmlformats.org/officeDocument/2006/relationships/tags" Target="../tags/tag39.xml"/><Relationship Id="rId2" Type="http://schemas.openxmlformats.org/officeDocument/2006/relationships/image" Target="../media/image42.png"/><Relationship Id="rId1" Type="http://schemas.openxmlformats.org/officeDocument/2006/relationships/tags" Target="../tags/tag38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tags" Target="../tags/tag43.xml"/><Relationship Id="rId4" Type="http://schemas.openxmlformats.org/officeDocument/2006/relationships/image" Target="../media/image46.png"/><Relationship Id="rId3" Type="http://schemas.openxmlformats.org/officeDocument/2006/relationships/tags" Target="../tags/tag42.xml"/><Relationship Id="rId2" Type="http://schemas.openxmlformats.org/officeDocument/2006/relationships/image" Target="../media/image45.png"/><Relationship Id="rId1" Type="http://schemas.openxmlformats.org/officeDocument/2006/relationships/tags" Target="../tags/tag41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tags" Target="../tags/tag46.xml"/><Relationship Id="rId4" Type="http://schemas.openxmlformats.org/officeDocument/2006/relationships/image" Target="../media/image49.png"/><Relationship Id="rId3" Type="http://schemas.openxmlformats.org/officeDocument/2006/relationships/tags" Target="../tags/tag45.xml"/><Relationship Id="rId2" Type="http://schemas.openxmlformats.org/officeDocument/2006/relationships/image" Target="../media/image48.png"/><Relationship Id="rId1" Type="http://schemas.openxmlformats.org/officeDocument/2006/relationships/tags" Target="../tags/tag4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../media/image54.png"/><Relationship Id="rId7" Type="http://schemas.openxmlformats.org/officeDocument/2006/relationships/tags" Target="../tags/tag50.xml"/><Relationship Id="rId6" Type="http://schemas.openxmlformats.org/officeDocument/2006/relationships/image" Target="../media/image53.png"/><Relationship Id="rId5" Type="http://schemas.openxmlformats.org/officeDocument/2006/relationships/tags" Target="../tags/tag49.xml"/><Relationship Id="rId4" Type="http://schemas.openxmlformats.org/officeDocument/2006/relationships/image" Target="../media/image52.png"/><Relationship Id="rId3" Type="http://schemas.openxmlformats.org/officeDocument/2006/relationships/tags" Target="../tags/tag48.xml"/><Relationship Id="rId2" Type="http://schemas.openxmlformats.org/officeDocument/2006/relationships/image" Target="../media/image51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55.png"/><Relationship Id="rId1" Type="http://schemas.openxmlformats.org/officeDocument/2006/relationships/tags" Target="../tags/tag47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tags" Target="../tags/tag54.xml"/><Relationship Id="rId4" Type="http://schemas.openxmlformats.org/officeDocument/2006/relationships/image" Target="../media/image57.png"/><Relationship Id="rId3" Type="http://schemas.openxmlformats.org/officeDocument/2006/relationships/tags" Target="../tags/tag53.xml"/><Relationship Id="rId2" Type="http://schemas.openxmlformats.org/officeDocument/2006/relationships/image" Target="../media/image56.png"/><Relationship Id="rId1" Type="http://schemas.openxmlformats.org/officeDocument/2006/relationships/tags" Target="../tags/tag5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tags" Target="../tags/tag57.xml"/><Relationship Id="rId4" Type="http://schemas.openxmlformats.org/officeDocument/2006/relationships/image" Target="../media/image60.png"/><Relationship Id="rId3" Type="http://schemas.openxmlformats.org/officeDocument/2006/relationships/tags" Target="../tags/tag56.xml"/><Relationship Id="rId2" Type="http://schemas.openxmlformats.org/officeDocument/2006/relationships/image" Target="../media/image59.png"/><Relationship Id="rId1" Type="http://schemas.openxmlformats.org/officeDocument/2006/relationships/tags" Target="../tags/tag55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tags" Target="../tags/tag60.xml"/><Relationship Id="rId4" Type="http://schemas.openxmlformats.org/officeDocument/2006/relationships/image" Target="../media/image63.png"/><Relationship Id="rId3" Type="http://schemas.openxmlformats.org/officeDocument/2006/relationships/tags" Target="../tags/tag59.xml"/><Relationship Id="rId2" Type="http://schemas.openxmlformats.org/officeDocument/2006/relationships/image" Target="../media/image62.png"/><Relationship Id="rId1" Type="http://schemas.openxmlformats.org/officeDocument/2006/relationships/tags" Target="../tags/tag58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tags" Target="../tags/tag63.xml"/><Relationship Id="rId4" Type="http://schemas.openxmlformats.org/officeDocument/2006/relationships/image" Target="../media/image66.png"/><Relationship Id="rId3" Type="http://schemas.openxmlformats.org/officeDocument/2006/relationships/tags" Target="../tags/tag62.xml"/><Relationship Id="rId2" Type="http://schemas.openxmlformats.org/officeDocument/2006/relationships/image" Target="../media/image65.png"/><Relationship Id="rId1" Type="http://schemas.openxmlformats.org/officeDocument/2006/relationships/tags" Target="../tags/tag6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1.png"/><Relationship Id="rId7" Type="http://schemas.openxmlformats.org/officeDocument/2006/relationships/tags" Target="../tags/tag67.xml"/><Relationship Id="rId6" Type="http://schemas.openxmlformats.org/officeDocument/2006/relationships/image" Target="../media/image70.png"/><Relationship Id="rId5" Type="http://schemas.openxmlformats.org/officeDocument/2006/relationships/tags" Target="../tags/tag66.xml"/><Relationship Id="rId4" Type="http://schemas.openxmlformats.org/officeDocument/2006/relationships/image" Target="../media/image69.png"/><Relationship Id="rId3" Type="http://schemas.openxmlformats.org/officeDocument/2006/relationships/tags" Target="../tags/tag65.xml"/><Relationship Id="rId2" Type="http://schemas.openxmlformats.org/officeDocument/2006/relationships/image" Target="../media/image68.png"/><Relationship Id="rId1" Type="http://schemas.openxmlformats.org/officeDocument/2006/relationships/tags" Target="../tags/tag6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tags" Target="../tags/tag70.xml"/><Relationship Id="rId4" Type="http://schemas.openxmlformats.org/officeDocument/2006/relationships/image" Target="../media/image73.png"/><Relationship Id="rId3" Type="http://schemas.openxmlformats.org/officeDocument/2006/relationships/tags" Target="../tags/tag69.xml"/><Relationship Id="rId2" Type="http://schemas.openxmlformats.org/officeDocument/2006/relationships/image" Target="../media/image72.png"/><Relationship Id="rId1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8.png"/><Relationship Id="rId7" Type="http://schemas.openxmlformats.org/officeDocument/2006/relationships/tags" Target="../tags/tag74.xml"/><Relationship Id="rId6" Type="http://schemas.openxmlformats.org/officeDocument/2006/relationships/image" Target="../media/image77.png"/><Relationship Id="rId5" Type="http://schemas.openxmlformats.org/officeDocument/2006/relationships/tags" Target="../tags/tag73.xml"/><Relationship Id="rId4" Type="http://schemas.openxmlformats.org/officeDocument/2006/relationships/image" Target="../media/image76.png"/><Relationship Id="rId3" Type="http://schemas.openxmlformats.org/officeDocument/2006/relationships/tags" Target="../tags/tag72.xml"/><Relationship Id="rId2" Type="http://schemas.openxmlformats.org/officeDocument/2006/relationships/image" Target="../media/image75.png"/><Relationship Id="rId1" Type="http://schemas.openxmlformats.org/officeDocument/2006/relationships/tags" Target="../tags/tag71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image" Target="../media/image82.png"/><Relationship Id="rId7" Type="http://schemas.openxmlformats.org/officeDocument/2006/relationships/tags" Target="../tags/tag78.xml"/><Relationship Id="rId6" Type="http://schemas.openxmlformats.org/officeDocument/2006/relationships/image" Target="../media/image81.png"/><Relationship Id="rId5" Type="http://schemas.openxmlformats.org/officeDocument/2006/relationships/tags" Target="../tags/tag77.xml"/><Relationship Id="rId4" Type="http://schemas.openxmlformats.org/officeDocument/2006/relationships/image" Target="../media/image80.png"/><Relationship Id="rId3" Type="http://schemas.openxmlformats.org/officeDocument/2006/relationships/tags" Target="../tags/tag76.xml"/><Relationship Id="rId2" Type="http://schemas.openxmlformats.org/officeDocument/2006/relationships/image" Target="../media/image79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83.png"/><Relationship Id="rId1" Type="http://schemas.openxmlformats.org/officeDocument/2006/relationships/tags" Target="../tags/tag75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tags" Target="../tags/tag82.xml"/><Relationship Id="rId4" Type="http://schemas.openxmlformats.org/officeDocument/2006/relationships/image" Target="../media/image85.png"/><Relationship Id="rId3" Type="http://schemas.openxmlformats.org/officeDocument/2006/relationships/tags" Target="../tags/tag81.xml"/><Relationship Id="rId2" Type="http://schemas.openxmlformats.org/officeDocument/2006/relationships/image" Target="../media/image84.png"/><Relationship Id="rId1" Type="http://schemas.openxmlformats.org/officeDocument/2006/relationships/tags" Target="../tags/tag8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jpeg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png"/><Relationship Id="rId3" Type="http://schemas.openxmlformats.org/officeDocument/2006/relationships/tags" Target="../tags/tag5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tags" Target="../tags/tag8.xml"/><Relationship Id="rId4" Type="http://schemas.openxmlformats.org/officeDocument/2006/relationships/image" Target="../media/image8.png"/><Relationship Id="rId3" Type="http://schemas.openxmlformats.org/officeDocument/2006/relationships/tags" Target="../tags/tag7.xml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30833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源码解析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r>
              <a:rPr lang="zh-CN" altLang="en-US">
                <a:ea typeface="宋体" panose="02010600030101010101" pitchFamily="2" charset="-122"/>
              </a:rPr>
              <a:t>接口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34061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839085" y="2853690"/>
            <a:ext cx="3465830" cy="2280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读写文件</a:t>
            </a:r>
            <a:endParaRPr lang="zh-TW"/>
          </a:p>
        </p:txBody>
      </p:sp>
      <p:sp>
        <p:nvSpPr>
          <p:cNvPr id="211" name="Google Shape;211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写文件</a:t>
            </a:r>
            <a:r>
              <a:rPr lang="zh-CN" altLang="zh-TW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Main -&gt; blend</a:t>
            </a:r>
            <a:r>
              <a:rPr lang="zh-CN" altLang="en-US">
                <a:ea typeface="宋体" panose="02010600030101010101" pitchFamily="2" charset="-122"/>
              </a:rPr>
              <a:t>文件</a:t>
            </a:r>
            <a:r>
              <a:rPr lang="zh-CN" altLang="zh-TW">
                <a:ea typeface="宋体" panose="02010600030101010101" pitchFamily="2" charset="-122"/>
              </a:rPr>
              <a:t>）：</a:t>
            </a:r>
            <a:r>
              <a:rPr lang="zh-TW">
                <a:sym typeface="+mn-ea"/>
              </a:rPr>
              <a:t>遍历Main结构体各ID list，顺序为INDEX_ID_WM到INDEX_ID_LI</a:t>
            </a:r>
            <a:r>
              <a:rPr lang="zh-CN" altLang="zh-TW">
                <a:ea typeface="宋体" panose="02010600030101010101" pitchFamily="2" charset="-122"/>
                <a:sym typeface="+mn-ea"/>
              </a:rPr>
              <a:t>，顶层到底层</a:t>
            </a:r>
            <a:r>
              <a:rPr lang="zh-TW">
                <a:sym typeface="+mn-ea"/>
              </a:rPr>
              <a:t>，</a:t>
            </a:r>
            <a:r>
              <a:rPr lang="zh-CN" altLang="zh-TW">
                <a:ea typeface="宋体" panose="02010600030101010101" pitchFamily="2" charset="-122"/>
                <a:sym typeface="+mn-ea"/>
              </a:rPr>
              <a:t>并将其内存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dump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到文件。先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dump ID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本身内存，对于持有其对象的指针成员（可视为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unique_ptr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），将其对象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dump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成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DATA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块，紧接在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ID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块之后，例如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Mesh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用到的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modifier</a:t>
            </a:r>
            <a:endParaRPr lang="zh-TW">
              <a:sym typeface="+mn-e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读文件</a:t>
            </a:r>
            <a:r>
              <a:rPr lang="zh-CN" altLang="zh-TW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blend</a:t>
            </a:r>
            <a:r>
              <a:rPr lang="zh-CN" altLang="en-US">
                <a:ea typeface="宋体" panose="02010600030101010101" pitchFamily="2" charset="-122"/>
              </a:rPr>
              <a:t>文件</a:t>
            </a:r>
            <a:r>
              <a:rPr lang="en-US" altLang="zh-CN">
                <a:ea typeface="宋体" panose="02010600030101010101" pitchFamily="2" charset="-122"/>
              </a:rPr>
              <a:t> -&gt; Main</a:t>
            </a:r>
            <a:r>
              <a:rPr lang="zh-CN" altLang="zh-TW">
                <a:ea typeface="宋体" panose="02010600030101010101" pitchFamily="2" charset="-122"/>
              </a:rPr>
              <a:t>）：</a:t>
            </a:r>
            <a:r>
              <a:rPr lang="zh-CN">
                <a:ea typeface="宋体" panose="02010600030101010101" pitchFamily="2" charset="-122"/>
              </a:rPr>
              <a:t>先读取文件的</a:t>
            </a:r>
            <a:r>
              <a:rPr lang="en-US" altLang="zh-CN">
                <a:ea typeface="宋体" panose="02010600030101010101" pitchFamily="2" charset="-122"/>
              </a:rPr>
              <a:t>SDNA</a:t>
            </a:r>
            <a:r>
              <a:rPr lang="zh-CN" altLang="en-US">
                <a:ea typeface="宋体" panose="02010600030101010101" pitchFamily="2" charset="-122"/>
              </a:rPr>
              <a:t>块，和当前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SDNA</a:t>
            </a:r>
            <a:r>
              <a:rPr lang="zh-CN" altLang="en-US">
                <a:ea typeface="宋体" panose="02010600030101010101" pitchFamily="2" charset="-122"/>
              </a:rPr>
              <a:t>块对比，如果不一致则需要做兼容，生成转换式。读取每个数据块并创建对应结构体，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块挂到</a:t>
            </a:r>
            <a:r>
              <a:rPr lang="en-US" altLang="zh-CN">
                <a:ea typeface="宋体" panose="02010600030101010101" pitchFamily="2" charset="-122"/>
              </a:rPr>
              <a:t>Main</a:t>
            </a:r>
            <a:r>
              <a:rPr lang="zh-CN" altLang="en-US">
                <a:ea typeface="宋体" panose="02010600030101010101" pitchFamily="2" charset="-122"/>
              </a:rPr>
              <a:t>结构体的对应</a:t>
            </a:r>
            <a:r>
              <a:rPr lang="en-US" altLang="zh-CN">
                <a:ea typeface="宋体" panose="02010600030101010101" pitchFamily="2" charset="-122"/>
              </a:rPr>
              <a:t>list</a:t>
            </a:r>
            <a:r>
              <a:rPr lang="zh-CN" altLang="en-US">
                <a:ea typeface="宋体" panose="02010600030101010101" pitchFamily="2" charset="-122"/>
              </a:rPr>
              <a:t>上，然后处理指针间连接关系，文件中每个数据块带有保存文件时地址信息，将指针由保存文件时的旧地址改成读取文件创建对象的地址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ea typeface="宋体" panose="02010600030101010101" pitchFamily="2" charset="-122"/>
              </a:rPr>
              <a:t>blenkernel</a:t>
            </a:r>
            <a:r>
              <a:rPr lang="zh-CN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BKE</a:t>
            </a:r>
            <a:r>
              <a:rPr lang="zh-CN">
                <a:ea typeface="宋体" panose="02010600030101010101" pitchFamily="2" charset="-122"/>
              </a:rPr>
              <a:t>）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DNA</a:t>
            </a:r>
            <a:r>
              <a:rPr lang="zh-CN" altLang="en-US">
                <a:ea typeface="宋体" panose="02010600030101010101" pitchFamily="2" charset="-122"/>
              </a:rPr>
              <a:t>目录下都是结构体定义头文件（以及构成</a:t>
            </a:r>
            <a:r>
              <a:rPr lang="en-US" altLang="zh-CN">
                <a:ea typeface="宋体" panose="02010600030101010101" pitchFamily="2" charset="-122"/>
              </a:rPr>
              <a:t>makesdna</a:t>
            </a:r>
            <a:r>
              <a:rPr lang="zh-CN" altLang="en-US">
                <a:ea typeface="宋体" panose="02010600030101010101" pitchFamily="2" charset="-122"/>
              </a:rPr>
              <a:t>的源文件）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blenkernel</a:t>
            </a:r>
            <a:r>
              <a:rPr lang="zh-CN" altLang="en-US">
                <a:ea typeface="宋体" panose="02010600030101010101" pitchFamily="2" charset="-122"/>
              </a:rPr>
              <a:t>目录下有操作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结构体（以及非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结构体如</a:t>
            </a:r>
            <a:r>
              <a:rPr lang="en-US" altLang="zh-CN">
                <a:ea typeface="宋体" panose="02010600030101010101" pitchFamily="2" charset="-122"/>
              </a:rPr>
              <a:t>Main bContext</a:t>
            </a:r>
            <a:r>
              <a:rPr lang="zh-CN" altLang="en-US">
                <a:ea typeface="宋体" panose="02010600030101010101" pitchFamily="2" charset="-122"/>
              </a:rPr>
              <a:t>）的函数定义，以</a:t>
            </a:r>
            <a:r>
              <a:rPr lang="en-US" altLang="zh-CN">
                <a:ea typeface="宋体" panose="02010600030101010101" pitchFamily="2" charset="-122"/>
              </a:rPr>
              <a:t>BKE_</a:t>
            </a:r>
            <a:r>
              <a:rPr lang="zh-CN" altLang="en-US">
                <a:ea typeface="宋体" panose="02010600030101010101" pitchFamily="2" charset="-122"/>
              </a:rPr>
              <a:t>开头（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命名规范，模块名大写开头的函数可以跨模块使用，模块名小写开头函数在内部使用）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98800" y="3792220"/>
            <a:ext cx="2946400" cy="880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属性系统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200"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结构体定义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+BKE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函数仍不能很好描述接口属性，缺乏一些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metadata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信息，也暴露太多实现细节，不方便跨模块调用</a:t>
            </a:r>
            <a:endParaRPr lang="zh-CN" altLang="en-US" sz="1200">
              <a:ea typeface="宋体" panose="02010600030101010101" pitchFamily="2" charset="-122"/>
              <a:sym typeface="+mn-ea"/>
            </a:endParaRPr>
          </a:p>
          <a:p>
            <a:r>
              <a:rPr lang="en-US" altLang="zh-CN" sz="1200">
                <a:ea typeface="宋体" panose="02010600030101010101" pitchFamily="2" charset="-122"/>
                <a:sym typeface="+mn-ea"/>
              </a:rPr>
              <a:t>C++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本身缺乏运行时类型反射（对象类型、继承关系、拥有的字段和接口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...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），一般会手动创建类型对象实现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RTTI</a:t>
            </a:r>
            <a:endParaRPr lang="en-US" altLang="zh-CN" sz="12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200">
                <a:ea typeface="宋体" panose="02010600030101010101" pitchFamily="2" charset="-122"/>
                <a:sym typeface="+mn-ea"/>
              </a:rPr>
              <a:t>全手动定义各属性字段较为繁琐，很多引擎会使用预处理源文件的方式，自动生成类型定义、属性绑定代码，例如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Unreal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UHT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Blender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RNA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也类似</a:t>
            </a:r>
            <a:endParaRPr lang="zh-CN" altLang="en-US" sz="12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200">
                <a:ea typeface="宋体" panose="02010600030101010101" pitchFamily="2" charset="-122"/>
                <a:sym typeface="+mn-ea"/>
              </a:rPr>
              <a:t>了解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RNA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系统，有助于在脱离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文档时编写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Blender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脚本和插件</a:t>
            </a:r>
            <a:endParaRPr lang="zh-CN" altLang="en-US" sz="120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83485" y="2417445"/>
            <a:ext cx="4177030" cy="2727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举例：</a:t>
            </a:r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旧材质属性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089660"/>
            <a:ext cx="7070725" cy="3416300"/>
          </a:xfrm>
        </p:spPr>
        <p:txBody>
          <a:bodyPr/>
          <a:p>
            <a:r>
              <a:rPr lang="zh-CN" altLang="en-US"/>
              <a:t>非节点图的旧</a:t>
            </a:r>
            <a:r>
              <a:rPr lang="en-US" altLang="zh-CN"/>
              <a:t>Material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存的颜色变量为</a:t>
            </a:r>
            <a:r>
              <a:rPr lang="en-US" altLang="zh-CN">
                <a:ea typeface="宋体" panose="02010600030101010101" pitchFamily="2" charset="-122"/>
              </a:rPr>
              <a:t>r g b a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将其定义为</a:t>
            </a:r>
            <a:r>
              <a:rPr lang="en-US" altLang="zh-CN">
                <a:ea typeface="宋体" panose="02010600030101010101" pitchFamily="2" charset="-122"/>
              </a:rPr>
              <a:t>diffuse_color</a:t>
            </a:r>
            <a:r>
              <a:rPr lang="zh-CN" altLang="en-US">
                <a:ea typeface="宋体" panose="02010600030101010101" pitchFamily="2" charset="-122"/>
              </a:rPr>
              <a:t>属性，是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float</a:t>
            </a:r>
            <a:r>
              <a:rPr lang="zh-CN" altLang="en-US">
                <a:ea typeface="宋体" panose="02010600030101010101" pitchFamily="2" charset="-122"/>
              </a:rPr>
              <a:t>的数组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diffuse_color</a:t>
            </a:r>
            <a:r>
              <a:rPr lang="zh-CN" altLang="en-US">
                <a:ea typeface="宋体" panose="02010600030101010101" pitchFamily="2" charset="-122"/>
              </a:rPr>
              <a:t>属性修改后，触发</a:t>
            </a:r>
            <a:r>
              <a:rPr lang="en-US" altLang="zh-CN">
                <a:ea typeface="宋体" panose="02010600030101010101" pitchFamily="2" charset="-122"/>
              </a:rPr>
              <a:t>rna_Material_draw_update</a:t>
            </a:r>
            <a:r>
              <a:rPr lang="zh-CN" altLang="en-US">
                <a:ea typeface="宋体" panose="02010600030101010101" pitchFamily="2" charset="-122"/>
              </a:rPr>
              <a:t>，更新</a:t>
            </a:r>
            <a:r>
              <a:rPr lang="en-US" altLang="zh-CN">
                <a:ea typeface="宋体" panose="02010600030101010101" pitchFamily="2" charset="-122"/>
              </a:rPr>
              <a:t>shading</a:t>
            </a:r>
            <a:r>
              <a:rPr lang="zh-CN" altLang="en-US">
                <a:ea typeface="宋体" panose="02010600030101010101" pitchFamily="2" charset="-122"/>
              </a:rPr>
              <a:t>计算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52395" y="3048635"/>
            <a:ext cx="3103245" cy="2094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40" y="2506980"/>
            <a:ext cx="2597785" cy="2636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95645" y="3048635"/>
            <a:ext cx="3303270" cy="1346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98185" y="4471035"/>
            <a:ext cx="3278505" cy="612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506970" y="1851025"/>
            <a:ext cx="1551940" cy="11582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RNA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举例：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.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材质节点属性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principled bsdf</a:t>
            </a:r>
            <a:r>
              <a:rPr lang="zh-CN" altLang="en-US" sz="1400">
                <a:ea typeface="宋体" panose="02010600030101010101" pitchFamily="2" charset="-122"/>
              </a:rPr>
              <a:t>节点第一个</a:t>
            </a:r>
            <a:r>
              <a:rPr lang="en-US" altLang="zh-CN" sz="1400">
                <a:ea typeface="宋体" panose="02010600030101010101" pitchFamily="2" charset="-122"/>
              </a:rPr>
              <a:t>input socket</a:t>
            </a:r>
            <a:r>
              <a:rPr lang="zh-CN" altLang="en-US" sz="1400">
                <a:ea typeface="宋体" panose="02010600030101010101" pitchFamily="2" charset="-122"/>
              </a:rPr>
              <a:t>是</a:t>
            </a:r>
            <a:r>
              <a:rPr lang="en-US" altLang="zh-CN" sz="1400">
                <a:ea typeface="宋体" panose="02010600030101010101" pitchFamily="2" charset="-122"/>
              </a:rPr>
              <a:t>base color</a:t>
            </a:r>
            <a:r>
              <a:rPr lang="zh-CN" altLang="en-US" sz="1400">
                <a:ea typeface="宋体" panose="02010600030101010101" pitchFamily="2" charset="-122"/>
              </a:rPr>
              <a:t>，其</a:t>
            </a:r>
            <a:r>
              <a:rPr lang="en-US" altLang="zh-CN" sz="1400">
                <a:ea typeface="宋体" panose="02010600030101010101" pitchFamily="2" charset="-122"/>
              </a:rPr>
              <a:t>default_value</a:t>
            </a:r>
            <a:r>
              <a:rPr lang="zh-CN" altLang="en-US" sz="1400">
                <a:ea typeface="宋体" panose="02010600030101010101" pitchFamily="2" charset="-122"/>
              </a:rPr>
              <a:t>是</a:t>
            </a:r>
            <a:r>
              <a:rPr lang="en-US" altLang="zh-CN" sz="1400">
                <a:ea typeface="宋体" panose="02010600030101010101" pitchFamily="2" charset="-122"/>
              </a:rPr>
              <a:t>bNodeSocketValueRGBA</a:t>
            </a:r>
            <a:r>
              <a:rPr lang="zh-CN" altLang="en-US" sz="1400">
                <a:ea typeface="宋体" panose="02010600030101010101" pitchFamily="2" charset="-122"/>
              </a:rPr>
              <a:t>类型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distribution</a:t>
            </a:r>
            <a:r>
              <a:rPr lang="zh-CN" altLang="en-US" sz="1400">
                <a:ea typeface="宋体" panose="02010600030101010101" pitchFamily="2" charset="-122"/>
              </a:rPr>
              <a:t>类型存</a:t>
            </a:r>
            <a:r>
              <a:rPr lang="en-US" altLang="zh-CN" sz="1400">
                <a:ea typeface="宋体" panose="02010600030101010101" pitchFamily="2" charset="-122"/>
              </a:rPr>
              <a:t>custom1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en-US" altLang="zh-CN" sz="1400">
                <a:ea typeface="宋体" panose="02010600030101010101" pitchFamily="2" charset="-122"/>
              </a:rPr>
              <a:t>subsurface_method</a:t>
            </a:r>
            <a:r>
              <a:rPr lang="zh-CN" altLang="en-US" sz="1400">
                <a:ea typeface="宋体" panose="02010600030101010101" pitchFamily="2" charset="-122"/>
              </a:rPr>
              <a:t>存</a:t>
            </a:r>
            <a:r>
              <a:rPr lang="en-US" altLang="zh-CN" sz="1400">
                <a:ea typeface="宋体" panose="02010600030101010101" pitchFamily="2" charset="-122"/>
              </a:rPr>
              <a:t>custom2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" y="2498725"/>
            <a:ext cx="3059430" cy="2644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44615" y="3843020"/>
            <a:ext cx="2303145" cy="1279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37250" y="2498725"/>
            <a:ext cx="3132455" cy="1301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03115" y="1987550"/>
            <a:ext cx="1263015" cy="3155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82620" y="2877820"/>
            <a:ext cx="1347470" cy="17824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举例：</a:t>
            </a:r>
            <a:r>
              <a:rPr lang="en-US" altLang="zh-CN">
                <a:ea typeface="宋体" panose="02010600030101010101" pitchFamily="2" charset="-122"/>
              </a:rPr>
              <a:t>3. Mesh</a:t>
            </a:r>
            <a:r>
              <a:rPr lang="zh-CN" altLang="en-US">
                <a:ea typeface="宋体" panose="02010600030101010101" pitchFamily="2" charset="-122"/>
              </a:rPr>
              <a:t>顶点位置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DNA Mesh</a:t>
            </a:r>
            <a:r>
              <a:rPr lang="zh-CN" altLang="zh-CN" sz="1400">
                <a:ea typeface="宋体" panose="02010600030101010101" pitchFamily="2" charset="-122"/>
              </a:rPr>
              <a:t>将顶点位置、法线等属性存储在顶点</a:t>
            </a:r>
            <a:r>
              <a:rPr lang="en-US" altLang="zh-CN" sz="1400">
                <a:ea typeface="宋体" panose="02010600030101010101" pitchFamily="2" charset="-122"/>
              </a:rPr>
              <a:t>custom data</a:t>
            </a:r>
            <a:r>
              <a:rPr lang="zh-CN" altLang="en-US" sz="1400">
                <a:ea typeface="宋体" panose="02010600030101010101" pitchFamily="2" charset="-122"/>
              </a:rPr>
              <a:t>里，每种属性作为数组连续存储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定义</a:t>
            </a:r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时，将</a:t>
            </a:r>
            <a:r>
              <a:rPr lang="en-US" altLang="zh-CN" sz="1400">
                <a:ea typeface="宋体" panose="02010600030101010101" pitchFamily="2" charset="-122"/>
              </a:rPr>
              <a:t>vertices</a:t>
            </a:r>
            <a:r>
              <a:rPr lang="zh-CN" altLang="en-US" sz="1400">
                <a:ea typeface="宋体" panose="02010600030101010101" pitchFamily="2" charset="-122"/>
              </a:rPr>
              <a:t>导向顶点</a:t>
            </a:r>
            <a:r>
              <a:rPr lang="en-US" altLang="zh-CN" sz="1400">
                <a:ea typeface="宋体" panose="02010600030101010101" pitchFamily="2" charset="-122"/>
              </a:rPr>
              <a:t>position</a:t>
            </a:r>
            <a:r>
              <a:rPr lang="zh-CN" altLang="en-US" sz="1400">
                <a:ea typeface="宋体" panose="02010600030101010101" pitchFamily="2" charset="-122"/>
              </a:rPr>
              <a:t>数据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顶点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被定义成</a:t>
            </a:r>
            <a:r>
              <a:rPr lang="en-US" altLang="zh-CN" sz="1400">
                <a:ea typeface="宋体" panose="02010600030101010101" pitchFamily="2" charset="-122"/>
              </a:rPr>
              <a:t>MeshVertex</a:t>
            </a:r>
            <a:r>
              <a:rPr lang="zh-CN" altLang="en-US" sz="1400">
                <a:ea typeface="宋体" panose="02010600030101010101" pitchFamily="2" charset="-122"/>
              </a:rPr>
              <a:t>类型，通过</a:t>
            </a:r>
            <a:r>
              <a:rPr lang="en-US" altLang="zh-CN" sz="1400">
                <a:ea typeface="宋体" panose="02010600030101010101" pitchFamily="2" charset="-122"/>
              </a:rPr>
              <a:t>co</a:t>
            </a:r>
            <a:r>
              <a:rPr lang="zh-CN" altLang="en-US" sz="1400">
                <a:ea typeface="宋体" panose="02010600030101010101" pitchFamily="2" charset="-122"/>
              </a:rPr>
              <a:t>获取坐标，</a:t>
            </a:r>
            <a:r>
              <a:rPr lang="en-US" altLang="zh-CN" sz="1400">
                <a:ea typeface="宋体" panose="02010600030101010101" pitchFamily="2" charset="-122"/>
              </a:rPr>
              <a:t>normal</a:t>
            </a:r>
            <a:r>
              <a:rPr lang="zh-CN" altLang="en-US" sz="1400">
                <a:ea typeface="宋体" panose="02010600030101010101" pitchFamily="2" charset="-122"/>
              </a:rPr>
              <a:t>获取法线</a:t>
            </a:r>
            <a:r>
              <a:rPr lang="en-US" altLang="zh-CN" sz="1400">
                <a:ea typeface="宋体" panose="02010600030101010101" pitchFamily="2" charset="-122"/>
              </a:rPr>
              <a:t>...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5580" y="3188970"/>
            <a:ext cx="2976880" cy="19545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23515" y="2418715"/>
            <a:ext cx="3643630" cy="751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82715" y="2718435"/>
            <a:ext cx="2499995" cy="4521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8020" y="3226435"/>
            <a:ext cx="3416300" cy="1917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747010"/>
            <a:ext cx="2658745" cy="2396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定义结构体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291455" cy="3416300"/>
          </a:xfrm>
        </p:spPr>
        <p:txBody>
          <a:bodyPr/>
          <a:p>
            <a:r>
              <a:rPr lang="en-US" altLang="zh-CN"/>
              <a:t>ContainerRNA</a:t>
            </a:r>
            <a:r>
              <a:rPr lang="zh-CN" altLang="en-US">
                <a:ea typeface="宋体" panose="02010600030101010101" pitchFamily="2" charset="-122"/>
              </a:rPr>
              <a:t>为基类，有两个子类</a:t>
            </a:r>
            <a:r>
              <a:rPr lang="en-US" altLang="zh-CN">
                <a:ea typeface="宋体" panose="02010600030101010101" pitchFamily="2" charset="-122"/>
              </a:rPr>
              <a:t>StructRNA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FunctionRNA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Container</a:t>
            </a:r>
            <a:r>
              <a:rPr lang="zh-CN" altLang="en-US">
                <a:ea typeface="宋体" panose="02010600030101010101" pitchFamily="2" charset="-122"/>
              </a:rPr>
              <a:t>可以组链表，内部有</a:t>
            </a:r>
            <a:r>
              <a:rPr lang="en-US" altLang="zh-CN">
                <a:ea typeface="宋体" panose="02010600030101010101" pitchFamily="2" charset="-122"/>
              </a:rPr>
              <a:t>properties</a:t>
            </a:r>
            <a:r>
              <a:rPr lang="zh-CN" altLang="en-US">
                <a:ea typeface="宋体" panose="02010600030101010101" pitchFamily="2" charset="-122"/>
              </a:rPr>
              <a:t>属性链表存放各种</a:t>
            </a:r>
            <a:r>
              <a:rPr lang="en-US" altLang="zh-CN">
                <a:ea typeface="宋体" panose="02010600030101010101" pitchFamily="2" charset="-122"/>
              </a:rPr>
              <a:t>PropertyRNA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83250" y="15240"/>
            <a:ext cx="3460750" cy="5128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344035"/>
            <a:ext cx="2598420" cy="799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06675" y="3599815"/>
            <a:ext cx="3066415" cy="1543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PropertyRNA</a:t>
            </a:r>
            <a:r>
              <a:rPr lang="zh-CN" altLang="en-US">
                <a:ea typeface="宋体" panose="02010600030101010101" pitchFamily="2" charset="-122"/>
              </a:rPr>
              <a:t>结构体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812790" cy="3416300"/>
          </a:xfrm>
        </p:spPr>
        <p:txBody>
          <a:bodyPr/>
          <a:p>
            <a:r>
              <a:rPr lang="en-US" altLang="zh-CN"/>
              <a:t>PropertyRNA</a:t>
            </a:r>
            <a:r>
              <a:rPr lang="zh-CN" altLang="en-US">
                <a:ea typeface="宋体" panose="02010600030101010101" pitchFamily="2" charset="-122"/>
              </a:rPr>
              <a:t>为属性基类，具体属性有</a:t>
            </a:r>
            <a:r>
              <a:rPr lang="en-US" altLang="zh-CN">
                <a:ea typeface="宋体" panose="02010600030101010101" pitchFamily="2" charset="-122"/>
              </a:rPr>
              <a:t>boolean int float string enum pointer collection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07125" y="0"/>
            <a:ext cx="2936875" cy="5136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9485" y="2620645"/>
            <a:ext cx="1725930" cy="2515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51960" y="2620645"/>
            <a:ext cx="1732915" cy="2520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8270" y="3605530"/>
            <a:ext cx="1960245" cy="15309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PointerRNA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用</a:t>
            </a:r>
            <a:r>
              <a:rPr lang="en-US" altLang="zh-CN">
                <a:ea typeface="宋体" panose="02010600030101010101" pitchFamily="2" charset="-122"/>
              </a:rPr>
              <a:t>StructRNA</a:t>
            </a:r>
            <a:r>
              <a:rPr lang="zh-CN" altLang="en-US">
                <a:ea typeface="宋体" panose="02010600030101010101" pitchFamily="2" charset="-122"/>
              </a:rPr>
              <a:t>类型信息解释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数据内容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23695" y="3358515"/>
            <a:ext cx="1840865" cy="824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2330" y="3358515"/>
            <a:ext cx="3089910" cy="8248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全局</a:t>
            </a:r>
            <a:r>
              <a:rPr lang="en-US" altLang="zh-CN"/>
              <a:t>BlenderRNA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BlenderRNA</a:t>
            </a:r>
            <a:r>
              <a:rPr lang="zh-CN" altLang="en-US">
                <a:ea typeface="宋体" panose="02010600030101010101" pitchFamily="2" charset="-122"/>
              </a:rPr>
              <a:t>结构体存放所有</a:t>
            </a:r>
            <a:r>
              <a:rPr lang="en-US" altLang="zh-CN">
                <a:ea typeface="宋体" panose="02010600030101010101" pitchFamily="2" charset="-122"/>
              </a:rPr>
              <a:t>StructRNA</a:t>
            </a:r>
            <a:r>
              <a:rPr lang="zh-CN" altLang="en-US">
                <a:ea typeface="宋体" panose="02010600030101010101" pitchFamily="2" charset="-122"/>
              </a:rPr>
              <a:t>，数据存在链表里，另外运行时生成检索用的</a:t>
            </a:r>
            <a:r>
              <a:rPr lang="en-US" altLang="zh-CN">
                <a:ea typeface="宋体" panose="02010600030101010101" pitchFamily="2" charset="-122"/>
              </a:rPr>
              <a:t>hashmap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全局单例</a:t>
            </a:r>
            <a:r>
              <a:rPr lang="en-US" altLang="zh-CN">
                <a:ea typeface="宋体" panose="02010600030101010101" pitchFamily="2" charset="-122"/>
              </a:rPr>
              <a:t>BLENDER_RNA</a:t>
            </a:r>
            <a:r>
              <a:rPr lang="zh-CN" altLang="en-US">
                <a:ea typeface="宋体" panose="02010600030101010101" pitchFamily="2" charset="-122"/>
              </a:rPr>
              <a:t>，其定义在生成的</a:t>
            </a:r>
            <a:r>
              <a:rPr lang="en-US" altLang="zh-CN">
                <a:ea typeface="宋体" panose="02010600030101010101" pitchFamily="2" charset="-122"/>
              </a:rPr>
              <a:t>rna_ID_gen.c</a:t>
            </a:r>
            <a:r>
              <a:rPr lang="zh-CN" altLang="en-US">
                <a:ea typeface="宋体" panose="02010600030101010101" pitchFamily="2" charset="-122"/>
              </a:rPr>
              <a:t>里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529330"/>
            <a:ext cx="4269740" cy="1614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99585" y="4004310"/>
            <a:ext cx="1832610" cy="1139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04585" y="3980180"/>
            <a:ext cx="2892425" cy="1163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引言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/>
              <a:t>之前（去年）视频介绍</a:t>
            </a:r>
            <a:r>
              <a:rPr lang="en-US" altLang="zh-CN" sz="1600"/>
              <a:t>blender</a:t>
            </a:r>
            <a:r>
              <a:rPr lang="zh-CN" altLang="en-US" sz="1600">
                <a:ea typeface="宋体" panose="02010600030101010101" pitchFamily="2" charset="-122"/>
              </a:rPr>
              <a:t>如何通过</a:t>
            </a:r>
            <a:r>
              <a:rPr lang="en-US" altLang="zh-CN" sz="1600">
                <a:ea typeface="宋体" panose="02010600030101010101" pitchFamily="2" charset="-122"/>
              </a:rPr>
              <a:t>DNA</a:t>
            </a:r>
            <a:r>
              <a:rPr lang="zh-CN" altLang="en-US" sz="1600">
                <a:ea typeface="宋体" panose="02010600030101010101" pitchFamily="2" charset="-122"/>
              </a:rPr>
              <a:t>系统文件序列化反序列化（</a:t>
            </a:r>
            <a:r>
              <a:rPr lang="en-US" altLang="zh-CN" sz="1600">
                <a:ea typeface="宋体" panose="02010600030101010101" pitchFamily="2" charset="-122"/>
              </a:rPr>
              <a:t>M</a:t>
            </a:r>
            <a:r>
              <a:rPr lang="en-US" altLang="zh-CN" sz="1600">
                <a:ea typeface="宋体" panose="02010600030101010101" pitchFamily="2" charset="-122"/>
              </a:rPr>
              <a:t>ain</a:t>
            </a:r>
            <a:r>
              <a:rPr lang="zh-CN" altLang="en-US" sz="1600">
                <a:ea typeface="宋体" panose="02010600030101010101" pitchFamily="2" charset="-122"/>
              </a:rPr>
              <a:t>结构体</a:t>
            </a:r>
            <a:r>
              <a:rPr lang="en-US" altLang="zh-CN" sz="1600">
                <a:ea typeface="宋体" panose="02010600030101010101" pitchFamily="2" charset="-122"/>
              </a:rPr>
              <a:t> &lt;=&gt; .blend</a:t>
            </a:r>
            <a:r>
              <a:rPr lang="zh-CN" altLang="en-US" sz="1600">
                <a:ea typeface="宋体" panose="02010600030101010101" pitchFamily="2" charset="-122"/>
              </a:rPr>
              <a:t>文件）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本期介绍</a:t>
            </a:r>
            <a:r>
              <a:rPr lang="en-US" altLang="zh-CN" sz="1600">
                <a:ea typeface="宋体" panose="02010600030101010101" pitchFamily="2" charset="-122"/>
              </a:rPr>
              <a:t>RNA</a:t>
            </a:r>
            <a:r>
              <a:rPr lang="zh-CN" altLang="en-US" sz="1600">
                <a:ea typeface="宋体" panose="02010600030101010101" pitchFamily="2" charset="-122"/>
              </a:rPr>
              <a:t>系统如何给</a:t>
            </a:r>
            <a:r>
              <a:rPr lang="en-US" altLang="zh-CN" sz="1600">
                <a:ea typeface="宋体" panose="02010600030101010101" pitchFamily="2" charset="-122"/>
              </a:rPr>
              <a:t>C</a:t>
            </a:r>
            <a:r>
              <a:rPr lang="zh-CN" altLang="en-US" sz="1600">
                <a:ea typeface="宋体" panose="02010600030101010101" pitchFamily="2" charset="-122"/>
              </a:rPr>
              <a:t>结构体添加属性信息以供各子系统（</a:t>
            </a:r>
            <a:r>
              <a:rPr lang="en-US" altLang="zh-CN" sz="1600">
                <a:ea typeface="宋体" panose="02010600030101010101" pitchFamily="2" charset="-122"/>
              </a:rPr>
              <a:t>UI</a:t>
            </a:r>
            <a:r>
              <a:rPr lang="zh-CN" altLang="en-US" sz="1600">
                <a:ea typeface="宋体" panose="02010600030101010101" pitchFamily="2" charset="-122"/>
              </a:rPr>
              <a:t>、脚本、动画插值）使用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19040" y="2767330"/>
            <a:ext cx="3378835" cy="2222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1525" y="2466975"/>
            <a:ext cx="3686175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定义</a:t>
            </a:r>
            <a:r>
              <a:rPr lang="en-US" altLang="zh-CN"/>
              <a:t>StructRNA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通过</a:t>
            </a:r>
            <a:r>
              <a:rPr lang="en-US" altLang="zh-CN" sz="1400"/>
              <a:t>RNA_def_struct</a:t>
            </a:r>
            <a:r>
              <a:rPr lang="zh-CN" altLang="en-US" sz="1400">
                <a:ea typeface="宋体" panose="02010600030101010101" pitchFamily="2" charset="-122"/>
              </a:rPr>
              <a:t>定义</a:t>
            </a:r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并塞入</a:t>
            </a:r>
            <a:r>
              <a:rPr lang="en-US" altLang="zh-CN" sz="1400">
                <a:ea typeface="宋体" panose="02010600030101010101" pitchFamily="2" charset="-122"/>
              </a:rPr>
              <a:t>BlenderRNA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zh-CN" altLang="en-US" sz="1400"/>
              <a:t>每个</a:t>
            </a:r>
            <a:r>
              <a:rPr lang="en-US" altLang="zh-CN" sz="1400"/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有唯一</a:t>
            </a:r>
            <a:r>
              <a:rPr lang="en-US" altLang="zh-CN" sz="1400">
                <a:ea typeface="宋体" panose="02010600030101010101" pitchFamily="2" charset="-122"/>
              </a:rPr>
              <a:t>identifier</a:t>
            </a:r>
            <a:r>
              <a:rPr lang="zh-CN" altLang="en-US" sz="1400">
                <a:ea typeface="宋体" panose="02010600030101010101" pitchFamily="2" charset="-122"/>
              </a:rPr>
              <a:t>，并可以指定继承基类，例如</a:t>
            </a:r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继承自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，这会把基类地址赋值到子类的</a:t>
            </a:r>
            <a:r>
              <a:rPr lang="en-US" altLang="zh-CN" sz="1400">
                <a:ea typeface="宋体" panose="02010600030101010101" pitchFamily="2" charset="-122"/>
              </a:rPr>
              <a:t>base</a:t>
            </a:r>
            <a:r>
              <a:rPr lang="zh-CN" altLang="en-US" sz="1400">
                <a:ea typeface="宋体" panose="02010600030101010101" pitchFamily="2" charset="-122"/>
              </a:rPr>
              <a:t>指针里（只允许单继承）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4095" y="3300095"/>
            <a:ext cx="3668395" cy="1843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8410" y="2481580"/>
            <a:ext cx="3199130" cy="758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01385" y="1931035"/>
            <a:ext cx="2294890" cy="32124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定义</a:t>
            </a:r>
            <a:r>
              <a:rPr lang="en-US" altLang="zh-CN"/>
              <a:t>PropertyRNA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RNA_def_property</a:t>
            </a:r>
            <a:r>
              <a:rPr lang="zh-CN" altLang="en-US">
                <a:ea typeface="宋体" panose="02010600030101010101" pitchFamily="2" charset="-122"/>
              </a:rPr>
              <a:t>定义</a:t>
            </a:r>
            <a:r>
              <a:rPr lang="en-US" altLang="zh-CN">
                <a:ea typeface="宋体" panose="02010600030101010101" pitchFamily="2" charset="-122"/>
              </a:rPr>
              <a:t>StructRNA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FunctionRNA</a:t>
            </a:r>
            <a:r>
              <a:rPr lang="zh-CN" altLang="en-US">
                <a:ea typeface="宋体" panose="02010600030101010101" pitchFamily="2" charset="-122"/>
              </a:rPr>
              <a:t>的属性，</a:t>
            </a:r>
            <a:r>
              <a:rPr lang="en-US" altLang="zh-CN">
                <a:ea typeface="宋体" panose="02010600030101010101" pitchFamily="2" charset="-122"/>
              </a:rPr>
              <a:t>type</a:t>
            </a:r>
            <a:r>
              <a:rPr lang="zh-CN" altLang="en-US">
                <a:ea typeface="宋体" panose="02010600030101010101" pitchFamily="2" charset="-122"/>
              </a:rPr>
              <a:t>表示数据的基础类型，</a:t>
            </a:r>
            <a:r>
              <a:rPr lang="en-US" altLang="zh-CN">
                <a:ea typeface="宋体" panose="02010600030101010101" pitchFamily="2" charset="-122"/>
              </a:rPr>
              <a:t>subtype</a:t>
            </a:r>
            <a:r>
              <a:rPr lang="zh-CN" altLang="en-US">
                <a:ea typeface="宋体" panose="02010600030101010101" pitchFamily="2" charset="-122"/>
              </a:rPr>
              <a:t>表示其表达类型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</a:t>
            </a:r>
            <a:r>
              <a:rPr lang="en-US" altLang="zh-CN">
                <a:ea typeface="宋体" panose="02010600030101010101" pitchFamily="2" charset="-122"/>
              </a:rPr>
              <a:t>diffuse_color</a:t>
            </a:r>
            <a:r>
              <a:rPr lang="zh-CN" altLang="en-US">
                <a:ea typeface="宋体" panose="02010600030101010101" pitchFamily="2" charset="-122"/>
              </a:rPr>
              <a:t>在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存储时为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个连续排布的</a:t>
            </a:r>
            <a:r>
              <a:rPr lang="en-US" altLang="zh-CN">
                <a:ea typeface="宋体" panose="02010600030101010101" pitchFamily="2" charset="-122"/>
              </a:rPr>
              <a:t>float</a:t>
            </a:r>
            <a:r>
              <a:rPr lang="zh-CN" altLang="en-US">
                <a:ea typeface="宋体" panose="02010600030101010101" pitchFamily="2" charset="-122"/>
              </a:rPr>
              <a:t>，基础类型</a:t>
            </a:r>
            <a:r>
              <a:rPr lang="en-US" altLang="zh-CN">
                <a:ea typeface="宋体" panose="02010600030101010101" pitchFamily="2" charset="-122"/>
              </a:rPr>
              <a:t>PROP_FLOAT</a:t>
            </a:r>
            <a:r>
              <a:rPr lang="zh-CN" altLang="en-US">
                <a:ea typeface="宋体" panose="02010600030101010101" pitchFamily="2" charset="-122"/>
              </a:rPr>
              <a:t>，表达类型为</a:t>
            </a:r>
            <a:r>
              <a:rPr lang="en-US" altLang="zh-CN">
                <a:ea typeface="宋体" panose="02010600030101010101" pitchFamily="2" charset="-122"/>
              </a:rPr>
              <a:t>PROP_COLOR</a:t>
            </a:r>
            <a:r>
              <a:rPr lang="zh-CN" altLang="en-US">
                <a:ea typeface="宋体" panose="02010600030101010101" pitchFamily="2" charset="-122"/>
              </a:rPr>
              <a:t>，而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的顶点数量不定而且需要特殊方式索引，基础类型为</a:t>
            </a:r>
            <a:r>
              <a:rPr lang="en-US" altLang="zh-CN">
                <a:ea typeface="宋体" panose="02010600030101010101" pitchFamily="2" charset="-122"/>
              </a:rPr>
              <a:t>PROP_COLLECTION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035" y="4407535"/>
            <a:ext cx="3287395" cy="628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41440" y="3509645"/>
            <a:ext cx="2702560" cy="1618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57245" y="3117215"/>
            <a:ext cx="3063875" cy="20262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makesrna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rna_xxx_gen.c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如何收集</a:t>
            </a:r>
            <a:r>
              <a:rPr lang="en-US" altLang="zh-CN"/>
              <a:t>RNA_def_xxx</a:t>
            </a:r>
            <a:r>
              <a:rPr lang="zh-CN" altLang="en-US">
                <a:ea typeface="宋体" panose="02010600030101010101" pitchFamily="2" charset="-122"/>
              </a:rPr>
              <a:t>定义并在运行时生成属性查找表？</a:t>
            </a:r>
            <a:endParaRPr lang="zh-CN" altLang="en-US"/>
          </a:p>
          <a:p>
            <a:r>
              <a:rPr lang="zh-CN" altLang="en-US"/>
              <a:t>和</a:t>
            </a:r>
            <a:r>
              <a:rPr lang="en-US" altLang="zh-CN"/>
              <a:t>makesdna</a:t>
            </a:r>
            <a:r>
              <a:rPr lang="zh-CN" altLang="en-US">
                <a:ea typeface="宋体" panose="02010600030101010101" pitchFamily="2" charset="-122"/>
              </a:rPr>
              <a:t>一样，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有</a:t>
            </a:r>
            <a:r>
              <a:rPr lang="en-US" altLang="zh-CN">
                <a:ea typeface="宋体" panose="02010600030101010101" pitchFamily="2" charset="-122"/>
              </a:rPr>
              <a:t>makesrna</a:t>
            </a:r>
            <a:r>
              <a:rPr lang="zh-CN" altLang="en-US">
                <a:ea typeface="宋体" panose="02010600030101010101" pitchFamily="2" charset="-122"/>
              </a:rPr>
              <a:t>工程，构建出</a:t>
            </a:r>
            <a:r>
              <a:rPr lang="en-US" altLang="zh-CN">
                <a:ea typeface="宋体" panose="02010600030101010101" pitchFamily="2" charset="-122"/>
              </a:rPr>
              <a:t>makesrna</a:t>
            </a:r>
            <a:r>
              <a:rPr lang="zh-CN" altLang="en-US">
                <a:ea typeface="宋体" panose="02010600030101010101" pitchFamily="2" charset="-122"/>
              </a:rPr>
              <a:t>可执行文件，预处理</a:t>
            </a:r>
            <a:r>
              <a:rPr lang="en-US" altLang="zh-CN">
                <a:ea typeface="宋体" panose="02010600030101010101" pitchFamily="2" charset="-122"/>
              </a:rPr>
              <a:t>rna_xxx.c</a:t>
            </a:r>
            <a:r>
              <a:rPr lang="zh-CN" altLang="en-US">
                <a:ea typeface="宋体" panose="02010600030101010101" pitchFamily="2" charset="-122"/>
              </a:rPr>
              <a:t>文件，生成</a:t>
            </a:r>
            <a:r>
              <a:rPr lang="en-US" altLang="zh-CN">
                <a:ea typeface="宋体" panose="02010600030101010101" pitchFamily="2" charset="-122"/>
              </a:rPr>
              <a:t>rna_xxx_gen.c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1885" y="3648075"/>
            <a:ext cx="1094105" cy="14776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64255" y="2571750"/>
            <a:ext cx="1024890" cy="2571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22340" y="2847340"/>
            <a:ext cx="2939415" cy="22231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举例：</a:t>
            </a:r>
            <a:r>
              <a:rPr lang="en-US" altLang="zh-CN"/>
              <a:t>rna_mesh_gen.c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RNA_def_struct</a:t>
            </a:r>
            <a:r>
              <a:rPr lang="zh-CN" altLang="en-US" sz="1400">
                <a:ea typeface="宋体" panose="02010600030101010101" pitchFamily="2" charset="-122"/>
              </a:rPr>
              <a:t>生成</a:t>
            </a:r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定义，并生成链表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rna_Mesh_vertices_begin</a:t>
            </a:r>
            <a:r>
              <a:rPr lang="zh-CN" altLang="en-US" sz="1400">
                <a:ea typeface="宋体" panose="02010600030101010101" pitchFamily="2" charset="-122"/>
              </a:rPr>
              <a:t>在</a:t>
            </a:r>
            <a:r>
              <a:rPr lang="en-US" altLang="zh-CN" sz="1400">
                <a:ea typeface="宋体" panose="02010600030101010101" pitchFamily="2" charset="-122"/>
              </a:rPr>
              <a:t>rna_mesh_gen.c</a:t>
            </a:r>
            <a:r>
              <a:rPr lang="zh-CN" altLang="en-US" sz="1400">
                <a:ea typeface="宋体" panose="02010600030101010101" pitchFamily="2" charset="-122"/>
              </a:rPr>
              <a:t>里生成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Mesh_vertices_begin</a:t>
            </a:r>
            <a:r>
              <a:rPr lang="zh-CN" altLang="en-US" sz="1400">
                <a:ea typeface="宋体" panose="02010600030101010101" pitchFamily="2" charset="-122"/>
              </a:rPr>
              <a:t>，调用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rna_Mesh_vertices_begin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，在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rna_def_mesh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定义时用函数名字符串，生成时写入函数地址</a:t>
            </a:r>
            <a:endParaRPr lang="zh-CN" altLang="en-US" sz="140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890" y="3225800"/>
            <a:ext cx="2911475" cy="1933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33700" y="2313305"/>
            <a:ext cx="3938905" cy="1933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33700" y="4268470"/>
            <a:ext cx="5011420" cy="890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03720" y="3351530"/>
            <a:ext cx="2129790" cy="900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8890" y="2757170"/>
            <a:ext cx="2924810" cy="4514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举例：</a:t>
            </a:r>
            <a:r>
              <a:rPr lang="en-US" altLang="zh-CN"/>
              <a:t>rna_material_gen.c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定义</a:t>
            </a:r>
            <a:r>
              <a:rPr lang="en-US" altLang="zh-CN"/>
              <a:t>diffuse_color</a:t>
            </a:r>
            <a:r>
              <a:rPr lang="zh-CN" altLang="en-US">
                <a:ea typeface="宋体" panose="02010600030101010101" pitchFamily="2" charset="-122"/>
              </a:rPr>
              <a:t>是从</a:t>
            </a:r>
            <a:r>
              <a:rPr lang="en-US" altLang="zh-CN">
                <a:ea typeface="宋体" panose="02010600030101010101" pitchFamily="2" charset="-122"/>
              </a:rPr>
              <a:t>r</a:t>
            </a:r>
            <a:r>
              <a:rPr lang="zh-CN" altLang="en-US">
                <a:ea typeface="宋体" panose="02010600030101010101" pitchFamily="2" charset="-122"/>
              </a:rPr>
              <a:t>成员开始的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float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rgba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自动生成</a:t>
            </a:r>
            <a:r>
              <a:rPr lang="en-US" altLang="zh-CN">
                <a:ea typeface="宋体" panose="02010600030101010101" pitchFamily="2" charset="-122"/>
              </a:rPr>
              <a:t>getter setter</a:t>
            </a:r>
            <a:r>
              <a:rPr lang="zh-CN" altLang="en-US">
                <a:ea typeface="宋体" panose="02010600030101010101" pitchFamily="2" charset="-122"/>
              </a:rPr>
              <a:t>，并写入</a:t>
            </a:r>
            <a:r>
              <a:rPr lang="en-US" altLang="zh-CN">
                <a:ea typeface="宋体" panose="02010600030101010101" pitchFamily="2" charset="-122"/>
              </a:rPr>
              <a:t>rawoffset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diffuse_color</a:t>
            </a:r>
            <a:r>
              <a:rPr lang="zh-CN" altLang="en-US">
                <a:ea typeface="宋体" panose="02010600030101010101" pitchFamily="2" charset="-122"/>
              </a:rPr>
              <a:t>属性发生变化后调用</a:t>
            </a:r>
            <a:r>
              <a:rPr lang="en-US" altLang="zh-CN">
                <a:ea typeface="宋体" panose="02010600030101010101" pitchFamily="2" charset="-122"/>
              </a:rPr>
              <a:t>rna_Material_draw_update</a:t>
            </a:r>
            <a:r>
              <a:rPr lang="zh-CN" altLang="en-US">
                <a:ea typeface="宋体" panose="02010600030101010101" pitchFamily="2" charset="-122"/>
              </a:rPr>
              <a:t>，通知需要重新计算材质着色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85925" y="2855595"/>
            <a:ext cx="2893060" cy="915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2405" y="3823335"/>
            <a:ext cx="6076315" cy="1320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6350" y="3449955"/>
            <a:ext cx="2623185" cy="16935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运行时</a:t>
            </a:r>
            <a:r>
              <a:rPr lang="zh-CN">
                <a:ea typeface="宋体" panose="02010600030101010101" pitchFamily="2" charset="-122"/>
              </a:rPr>
              <a:t>初始化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600"/>
              <a:t>BLENDER_RNA</a:t>
            </a:r>
            <a:r>
              <a:rPr lang="zh-CN" altLang="en-US" sz="1600">
                <a:ea typeface="宋体" panose="02010600030101010101" pitchFamily="2" charset="-122"/>
              </a:rPr>
              <a:t>的定义是</a:t>
            </a:r>
            <a:r>
              <a:rPr lang="en-US" altLang="zh-CN" sz="1600">
                <a:ea typeface="宋体" panose="02010600030101010101" pitchFamily="2" charset="-122"/>
              </a:rPr>
              <a:t>makesrna</a:t>
            </a:r>
            <a:r>
              <a:rPr lang="zh-CN" altLang="en-US" sz="1600">
                <a:ea typeface="宋体" panose="02010600030101010101" pitchFamily="2" charset="-122"/>
              </a:rPr>
              <a:t>程序生成的，</a:t>
            </a:r>
            <a:r>
              <a:rPr lang="en-US" altLang="zh-CN" sz="1600"/>
              <a:t>RNA_Struct</a:t>
            </a:r>
            <a:r>
              <a:rPr lang="zh-CN" altLang="en-US" sz="1600">
                <a:ea typeface="宋体" panose="02010600030101010101" pitchFamily="2" charset="-122"/>
              </a:rPr>
              <a:t>是第一个</a:t>
            </a:r>
            <a:r>
              <a:rPr lang="en-US" altLang="zh-CN" sz="1600">
                <a:ea typeface="宋体" panose="02010600030101010101" pitchFamily="2" charset="-122"/>
              </a:rPr>
              <a:t>RNA</a:t>
            </a:r>
            <a:r>
              <a:rPr lang="zh-CN" altLang="en-US" sz="1600">
                <a:ea typeface="宋体" panose="02010600030101010101" pitchFamily="2" charset="-122"/>
              </a:rPr>
              <a:t>结构体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Blender</a:t>
            </a:r>
            <a:r>
              <a:rPr lang="zh-CN" altLang="en-US" sz="1600">
                <a:ea typeface="宋体" panose="02010600030101010101" pitchFamily="2" charset="-122"/>
              </a:rPr>
              <a:t>启动时调用</a:t>
            </a:r>
            <a:r>
              <a:rPr lang="en-US" altLang="zh-CN" sz="1600">
                <a:ea typeface="宋体" panose="02010600030101010101" pitchFamily="2" charset="-122"/>
              </a:rPr>
              <a:t>RNA_init</a:t>
            </a:r>
            <a:r>
              <a:rPr lang="zh-CN" altLang="en-US" sz="1600">
                <a:ea typeface="宋体" panose="02010600030101010101" pitchFamily="2" charset="-122"/>
              </a:rPr>
              <a:t>，遍历</a:t>
            </a:r>
            <a:r>
              <a:rPr lang="en-US" altLang="zh-CN" sz="1600">
                <a:ea typeface="宋体" panose="02010600030101010101" pitchFamily="2" charset="-122"/>
              </a:rPr>
              <a:t>BLENDER_RNA</a:t>
            </a:r>
            <a:r>
              <a:rPr lang="zh-CN" altLang="en-US" sz="1600">
                <a:ea typeface="宋体" panose="02010600030101010101" pitchFamily="2" charset="-122"/>
              </a:rPr>
              <a:t>的</a:t>
            </a:r>
            <a:r>
              <a:rPr lang="en-US" altLang="zh-CN" sz="1600">
                <a:ea typeface="宋体" panose="02010600030101010101" pitchFamily="2" charset="-122"/>
              </a:rPr>
              <a:t>structs</a:t>
            </a:r>
            <a:r>
              <a:rPr lang="zh-CN" altLang="en-US" sz="1600">
                <a:ea typeface="宋体" panose="02010600030101010101" pitchFamily="2" charset="-122"/>
              </a:rPr>
              <a:t>链表，生成运行时</a:t>
            </a:r>
            <a:r>
              <a:rPr lang="en-US" altLang="zh-CN" sz="1600">
                <a:ea typeface="宋体" panose="02010600030101010101" pitchFamily="2" charset="-122"/>
              </a:rPr>
              <a:t>hashmap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2870" y="2708910"/>
            <a:ext cx="2287270" cy="613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3354070"/>
            <a:ext cx="3349625" cy="1789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84700" y="2578100"/>
            <a:ext cx="4002405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makesrna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makesrna</a:t>
            </a:r>
            <a:r>
              <a:rPr lang="zh-CN" altLang="en-US">
                <a:ea typeface="宋体" panose="02010600030101010101" pitchFamily="2" charset="-122"/>
              </a:rPr>
              <a:t>目录下</a:t>
            </a:r>
            <a:r>
              <a:rPr lang="en-US" altLang="zh-CN">
                <a:ea typeface="宋体" panose="02010600030101010101" pitchFamily="2" charset="-122"/>
              </a:rPr>
              <a:t>cmakelists</a:t>
            </a:r>
            <a:r>
              <a:rPr lang="zh-CN" altLang="en-US">
                <a:ea typeface="宋体" panose="02010600030101010101" pitchFamily="2" charset="-122"/>
              </a:rPr>
              <a:t>可以生成用于离线处理</a:t>
            </a:r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源文件的</a:t>
            </a:r>
            <a:r>
              <a:rPr lang="en-US" altLang="zh-CN">
                <a:ea typeface="宋体" panose="02010600030101010101" pitchFamily="2" charset="-122"/>
              </a:rPr>
              <a:t>makesrna</a:t>
            </a:r>
            <a:r>
              <a:rPr lang="zh-CN" altLang="en-US">
                <a:ea typeface="宋体" panose="02010600030101010101" pitchFamily="2" charset="-122"/>
              </a:rPr>
              <a:t>程序，和用于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运行时的</a:t>
            </a:r>
            <a:r>
              <a:rPr lang="en-US" altLang="zh-CN">
                <a:ea typeface="宋体" panose="02010600030101010101" pitchFamily="2" charset="-122"/>
              </a:rPr>
              <a:t>bf_rna</a:t>
            </a:r>
            <a:r>
              <a:rPr lang="zh-CN" altLang="en-US">
                <a:ea typeface="宋体" panose="02010600030101010101" pitchFamily="2" charset="-122"/>
              </a:rPr>
              <a:t>库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72735" y="2177415"/>
            <a:ext cx="2014855" cy="2966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3105" y="2319655"/>
            <a:ext cx="2000885" cy="1223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02105" y="3569335"/>
            <a:ext cx="2762885" cy="15741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RNA_RUNTIME</a:t>
            </a:r>
            <a:r>
              <a:rPr lang="zh-CN" altLang="en-US">
                <a:ea typeface="宋体" panose="02010600030101010101" pitchFamily="2" charset="-122"/>
              </a:rPr>
              <a:t>宏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200"/>
              <a:t>在</a:t>
            </a:r>
            <a:r>
              <a:rPr lang="en-US" altLang="zh-CN" sz="1200"/>
              <a:t>rna_xxx_gen.c</a:t>
            </a:r>
            <a:r>
              <a:rPr lang="zh-CN" altLang="en-US" sz="1200">
                <a:ea typeface="宋体" panose="02010600030101010101" pitchFamily="2" charset="-122"/>
              </a:rPr>
              <a:t>中定义</a:t>
            </a:r>
            <a:r>
              <a:rPr lang="en-US" altLang="zh-CN" sz="1200">
                <a:ea typeface="宋体" panose="02010600030101010101" pitchFamily="2" charset="-122"/>
              </a:rPr>
              <a:t>RNA_RUNTIME</a:t>
            </a:r>
            <a:r>
              <a:rPr lang="zh-CN" altLang="en-US" sz="1200">
                <a:ea typeface="宋体" panose="02010600030101010101" pitchFamily="2" charset="-122"/>
              </a:rPr>
              <a:t>宏，只有</a:t>
            </a:r>
            <a:r>
              <a:rPr lang="en-US" altLang="zh-CN" sz="1200">
                <a:ea typeface="宋体" panose="02010600030101010101" pitchFamily="2" charset="-122"/>
              </a:rPr>
              <a:t>Blender</a:t>
            </a:r>
            <a:r>
              <a:rPr lang="zh-CN" altLang="en-US" sz="1200">
                <a:ea typeface="宋体" panose="02010600030101010101" pitchFamily="2" charset="-122"/>
              </a:rPr>
              <a:t>运行时才会访问到这些功能函数，而</a:t>
            </a:r>
            <a:r>
              <a:rPr lang="en-US" altLang="zh-CN" sz="1200">
                <a:ea typeface="宋体" panose="02010600030101010101" pitchFamily="2" charset="-122"/>
              </a:rPr>
              <a:t>rna_def_xxx</a:t>
            </a:r>
            <a:r>
              <a:rPr lang="zh-CN" altLang="en-US" sz="1200">
                <a:ea typeface="宋体" panose="02010600030101010101" pitchFamily="2" charset="-122"/>
              </a:rPr>
              <a:t>定义结构体和属性的函数仅在</a:t>
            </a:r>
            <a:r>
              <a:rPr lang="en-US" altLang="zh-CN" sz="1200">
                <a:ea typeface="宋体" panose="02010600030101010101" pitchFamily="2" charset="-122"/>
              </a:rPr>
              <a:t>makesrna</a:t>
            </a:r>
            <a:r>
              <a:rPr lang="zh-CN" altLang="en-US" sz="1200">
                <a:ea typeface="宋体" panose="02010600030101010101" pitchFamily="2" charset="-122"/>
              </a:rPr>
              <a:t>中使用</a:t>
            </a:r>
            <a:endParaRPr lang="zh-CN" altLang="en-US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72740" y="2377440"/>
            <a:ext cx="2468880" cy="2766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0655" y="2253615"/>
            <a:ext cx="2390775" cy="2889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24195" y="1871980"/>
            <a:ext cx="3545205" cy="3271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makesrna</a:t>
            </a:r>
            <a:r>
              <a:rPr lang="zh-CN" altLang="en-US">
                <a:ea typeface="宋体" panose="02010600030101010101" pitchFamily="2" charset="-122"/>
              </a:rPr>
              <a:t>预处理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200"/>
              <a:t>makesrna.c</a:t>
            </a:r>
            <a:r>
              <a:rPr lang="zh-CN" altLang="en-US" sz="1200">
                <a:ea typeface="宋体" panose="02010600030101010101" pitchFamily="2" charset="-122"/>
              </a:rPr>
              <a:t>里含有生成</a:t>
            </a:r>
            <a:r>
              <a:rPr lang="en-US" altLang="zh-CN" sz="1200">
                <a:ea typeface="宋体" panose="02010600030101010101" pitchFamily="2" charset="-122"/>
              </a:rPr>
              <a:t>rna_xxx_gen.c</a:t>
            </a:r>
            <a:r>
              <a:rPr lang="zh-CN" altLang="en-US" sz="1200">
                <a:ea typeface="宋体" panose="02010600030101010101" pitchFamily="2" charset="-122"/>
              </a:rPr>
              <a:t>的逻辑，主入口</a:t>
            </a:r>
            <a:r>
              <a:rPr lang="en-US" altLang="zh-CN" sz="1200">
                <a:ea typeface="宋体" panose="02010600030101010101" pitchFamily="2" charset="-122"/>
              </a:rPr>
              <a:t>rna_preprocess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定义一堆</a:t>
            </a:r>
            <a:r>
              <a:rPr lang="en-US" altLang="zh-CN" sz="1200">
                <a:ea typeface="宋体" panose="02010600030101010101" pitchFamily="2" charset="-122"/>
              </a:rPr>
              <a:t>PROCESS_ITEMS</a:t>
            </a:r>
            <a:r>
              <a:rPr lang="zh-CN" altLang="en-US" sz="1200">
                <a:ea typeface="宋体" panose="02010600030101010101" pitchFamily="2" charset="-122"/>
              </a:rPr>
              <a:t>，包括主文件名、</a:t>
            </a:r>
            <a:r>
              <a:rPr lang="en-US" altLang="zh-CN" sz="1200">
                <a:ea typeface="宋体" panose="02010600030101010101" pitchFamily="2" charset="-122"/>
              </a:rPr>
              <a:t>api</a:t>
            </a:r>
            <a:r>
              <a:rPr lang="zh-CN" altLang="en-US" sz="1200">
                <a:ea typeface="宋体" panose="02010600030101010101" pitchFamily="2" charset="-122"/>
              </a:rPr>
              <a:t>文件名（</a:t>
            </a:r>
            <a:r>
              <a:rPr lang="en-US" altLang="zh-CN" sz="1200">
                <a:ea typeface="宋体" panose="02010600030101010101" pitchFamily="2" charset="-122"/>
              </a:rPr>
              <a:t>rna_xxx_api.c</a:t>
            </a:r>
            <a:r>
              <a:rPr lang="zh-CN" altLang="en-US" sz="1200">
                <a:ea typeface="宋体" panose="02010600030101010101" pitchFamily="2" charset="-122"/>
              </a:rPr>
              <a:t>，用于定义成员函数，可选），和主定义入口函数，主入口函数内定义一个或多个</a:t>
            </a:r>
            <a:r>
              <a:rPr lang="en-US" altLang="zh-CN" sz="1200">
                <a:ea typeface="宋体" panose="02010600030101010101" pitchFamily="2" charset="-122"/>
              </a:rPr>
              <a:t>StructRNA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StructRNA</a:t>
            </a:r>
            <a:r>
              <a:rPr lang="zh-CN" altLang="en-US" sz="1200">
                <a:ea typeface="宋体" panose="02010600030101010101" pitchFamily="2" charset="-122"/>
              </a:rPr>
              <a:t>定义各属性字段和成员函数</a:t>
            </a:r>
            <a:endParaRPr lang="zh-CN" altLang="en-US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910" y="2849880"/>
            <a:ext cx="2808605" cy="2293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80995" y="2356485"/>
            <a:ext cx="1972945" cy="2787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84420" y="3588385"/>
            <a:ext cx="1755140" cy="1555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90360" y="3588385"/>
            <a:ext cx="239268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makesrna</a:t>
            </a:r>
            <a:r>
              <a:rPr lang="zh-CN" altLang="en-US">
                <a:ea typeface="宋体" panose="02010600030101010101" pitchFamily="2" charset="-122"/>
              </a:rPr>
              <a:t>预处理流程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RNA_create()</a:t>
            </a:r>
            <a:r>
              <a:rPr lang="zh-CN" altLang="en-US" sz="1400">
                <a:ea typeface="宋体" panose="02010600030101010101" pitchFamily="2" charset="-122"/>
              </a:rPr>
              <a:t>创建</a:t>
            </a:r>
            <a:r>
              <a:rPr lang="en-US" altLang="zh-CN" sz="1400">
                <a:ea typeface="宋体" panose="02010600030101010101" pitchFamily="2" charset="-122"/>
              </a:rPr>
              <a:t>BlenderRNA</a:t>
            </a:r>
            <a:r>
              <a:rPr lang="zh-CN" altLang="en-US" sz="1400">
                <a:ea typeface="宋体" panose="02010600030101010101" pitchFamily="2" charset="-122"/>
              </a:rPr>
              <a:t>，并获取</a:t>
            </a:r>
            <a:r>
              <a:rPr lang="en-US" altLang="zh-CN" sz="1400">
                <a:ea typeface="宋体" panose="02010600030101010101" pitchFamily="2" charset="-122"/>
              </a:rPr>
              <a:t>DNA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遍历</a:t>
            </a:r>
            <a:r>
              <a:rPr lang="en-US" altLang="zh-CN" sz="1400">
                <a:ea typeface="宋体" panose="02010600030101010101" pitchFamily="2" charset="-122"/>
              </a:rPr>
              <a:t>PROCESS_ITEMS</a:t>
            </a:r>
            <a:r>
              <a:rPr lang="zh-CN" altLang="en-US" sz="1400">
                <a:ea typeface="宋体" panose="02010600030101010101" pitchFamily="2" charset="-122"/>
              </a:rPr>
              <a:t>，逐个执行</a:t>
            </a:r>
            <a:r>
              <a:rPr lang="en-US" altLang="zh-CN" sz="1400">
                <a:ea typeface="宋体" panose="02010600030101010101" pitchFamily="2" charset="-122"/>
              </a:rPr>
              <a:t>define</a:t>
            </a:r>
            <a:r>
              <a:rPr lang="zh-CN" altLang="en-US" sz="1400">
                <a:ea typeface="宋体" panose="02010600030101010101" pitchFamily="2" charset="-122"/>
              </a:rPr>
              <a:t>函数，即</a:t>
            </a:r>
            <a:r>
              <a:rPr lang="en-US" altLang="zh-CN" sz="1400">
                <a:ea typeface="宋体" panose="02010600030101010101" pitchFamily="2" charset="-122"/>
              </a:rPr>
              <a:t>RNA_def_xxx()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生成</a:t>
            </a:r>
            <a:r>
              <a:rPr lang="en-US" altLang="zh-CN" sz="1400">
                <a:ea typeface="宋体" panose="02010600030101010101" pitchFamily="2" charset="-122"/>
              </a:rPr>
              <a:t>RNA_prototypes.h</a:t>
            </a:r>
            <a:r>
              <a:rPr lang="zh-CN" altLang="en-US" sz="1400">
                <a:ea typeface="宋体" panose="02010600030101010101" pitchFamily="2" charset="-122"/>
              </a:rPr>
              <a:t>和RNA_prototype</a:t>
            </a:r>
            <a:r>
              <a:rPr lang="en-US" altLang="zh-CN" sz="1400">
                <a:ea typeface="宋体" panose="02010600030101010101" pitchFamily="2" charset="-122"/>
              </a:rPr>
              <a:t>s_gen</a:t>
            </a:r>
            <a:r>
              <a:rPr lang="zh-CN" altLang="en-US" sz="1400">
                <a:ea typeface="宋体" panose="02010600030101010101" pitchFamily="2" charset="-122"/>
              </a:rPr>
              <a:t>.h文件，后者只含有对外</a:t>
            </a:r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声明，前者额外包含</a:t>
            </a:r>
            <a:r>
              <a:rPr lang="en-US" altLang="zh-CN" sz="1400">
                <a:ea typeface="宋体" panose="02010600030101010101" pitchFamily="2" charset="-122"/>
              </a:rPr>
              <a:t>bf_rna</a:t>
            </a:r>
            <a:r>
              <a:rPr lang="zh-CN" altLang="en-US" sz="1400">
                <a:ea typeface="宋体" panose="02010600030101010101" pitchFamily="2" charset="-122"/>
              </a:rPr>
              <a:t>模块内部使用的各</a:t>
            </a:r>
            <a:r>
              <a:rPr lang="en-US" altLang="zh-CN" sz="1400">
                <a:ea typeface="宋体" panose="02010600030101010101" pitchFamily="2" charset="-122"/>
              </a:rPr>
              <a:t>property</a:t>
            </a:r>
            <a:r>
              <a:rPr lang="zh-CN" altLang="en-US" sz="1400">
                <a:ea typeface="宋体" panose="02010600030101010101" pitchFamily="2" charset="-122"/>
              </a:rPr>
              <a:t>声明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调用rna_generate</a:t>
            </a:r>
            <a:r>
              <a:rPr lang="en-US" altLang="zh-CN" sz="1400">
                <a:ea typeface="宋体" panose="02010600030101010101" pitchFamily="2" charset="-122"/>
              </a:rPr>
              <a:t>()</a:t>
            </a:r>
            <a:r>
              <a:rPr lang="zh-CN" altLang="en-US" sz="1400">
                <a:ea typeface="宋体" panose="02010600030101010101" pitchFamily="2" charset="-122"/>
              </a:rPr>
              <a:t>生成</a:t>
            </a:r>
            <a:r>
              <a:rPr lang="en-US" altLang="zh-CN" sz="1400">
                <a:ea typeface="宋体" panose="02010600030101010101" pitchFamily="2" charset="-122"/>
              </a:rPr>
              <a:t>rna_xxx_gen.c</a:t>
            </a:r>
            <a:r>
              <a:rPr lang="zh-CN" altLang="en-US" sz="1400">
                <a:ea typeface="宋体" panose="02010600030101010101" pitchFamily="2" charset="-122"/>
              </a:rPr>
              <a:t>文件，封装</a:t>
            </a:r>
            <a:r>
              <a:rPr lang="en-US" altLang="zh-CN" sz="1400">
                <a:ea typeface="宋体" panose="02010600030101010101" pitchFamily="2" charset="-122"/>
              </a:rPr>
              <a:t>getter setter</a:t>
            </a:r>
            <a:r>
              <a:rPr lang="zh-CN" altLang="en-US" sz="1400">
                <a:ea typeface="宋体" panose="02010600030101010101" pitchFamily="2" charset="-122"/>
              </a:rPr>
              <a:t>以及更复杂的</a:t>
            </a:r>
            <a:r>
              <a:rPr lang="en-US" altLang="zh-CN" sz="1400">
                <a:ea typeface="宋体" panose="02010600030101010101" pitchFamily="2" charset="-122"/>
              </a:rPr>
              <a:t>api</a:t>
            </a:r>
            <a:r>
              <a:rPr lang="zh-CN" altLang="en-US" sz="1400">
                <a:ea typeface="宋体" panose="02010600030101010101" pitchFamily="2" charset="-122"/>
              </a:rPr>
              <a:t>。另外有个</a:t>
            </a:r>
            <a:r>
              <a:rPr lang="en-US" altLang="zh-CN" sz="1400">
                <a:ea typeface="宋体" panose="02010600030101010101" pitchFamily="2" charset="-122"/>
              </a:rPr>
              <a:t>hack</a:t>
            </a:r>
            <a:r>
              <a:rPr lang="zh-CN" altLang="en-US" sz="1400">
                <a:ea typeface="宋体" panose="02010600030101010101" pitchFamily="2" charset="-122"/>
              </a:rPr>
              <a:t>，会在</a:t>
            </a:r>
            <a:r>
              <a:rPr lang="en-US" altLang="zh-CN" sz="1400">
                <a:ea typeface="宋体" panose="02010600030101010101" pitchFamily="2" charset="-122"/>
              </a:rPr>
              <a:t>rna_ID_gen.c</a:t>
            </a:r>
            <a:r>
              <a:rPr lang="zh-CN" altLang="en-US" sz="1400">
                <a:ea typeface="宋体" panose="02010600030101010101" pitchFamily="2" charset="-122"/>
              </a:rPr>
              <a:t>里加入</a:t>
            </a:r>
            <a:r>
              <a:rPr lang="en-US" altLang="zh-CN" sz="1400">
                <a:ea typeface="宋体" panose="02010600030101010101" pitchFamily="2" charset="-122"/>
              </a:rPr>
              <a:t>BLENDER_RNA</a:t>
            </a:r>
            <a:r>
              <a:rPr lang="zh-CN" altLang="en-US" sz="1400">
                <a:ea typeface="宋体" panose="02010600030101010101" pitchFamily="2" charset="-122"/>
              </a:rPr>
              <a:t>全局变量的定义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生成</a:t>
            </a:r>
            <a:r>
              <a:rPr lang="en-US" altLang="zh-CN" sz="1400">
                <a:ea typeface="宋体" panose="02010600030101010101" pitchFamily="2" charset="-122"/>
              </a:rPr>
              <a:t>RNA_blender.h</a:t>
            </a:r>
            <a:r>
              <a:rPr lang="zh-CN" altLang="en-US" sz="1400">
                <a:ea typeface="宋体" panose="02010600030101010101" pitchFamily="2" charset="-122"/>
              </a:rPr>
              <a:t>和</a:t>
            </a:r>
            <a:r>
              <a:rPr lang="en-US" altLang="zh-CN" sz="1400">
                <a:ea typeface="宋体" panose="02010600030101010101" pitchFamily="2" charset="-122"/>
              </a:rPr>
              <a:t>RNA_blender_cpp.h</a:t>
            </a:r>
            <a:r>
              <a:rPr lang="zh-CN" altLang="en-US" sz="1400">
                <a:ea typeface="宋体" panose="02010600030101010101" pitchFamily="2" charset="-122"/>
              </a:rPr>
              <a:t>，形成一堆声明，前者是</a:t>
            </a:r>
            <a:r>
              <a:rPr lang="en-US" altLang="zh-CN" sz="1400">
                <a:ea typeface="宋体" panose="02010600030101010101" pitchFamily="2" charset="-122"/>
              </a:rPr>
              <a:t>c</a:t>
            </a:r>
            <a:r>
              <a:rPr lang="zh-CN" altLang="en-US" sz="1400">
                <a:ea typeface="宋体" panose="02010600030101010101" pitchFamily="2" charset="-122"/>
              </a:rPr>
              <a:t>语言函数声明，后者是</a:t>
            </a:r>
            <a:r>
              <a:rPr lang="en-US" altLang="zh-CN" sz="1400">
                <a:ea typeface="宋体" panose="02010600030101010101" pitchFamily="2" charset="-122"/>
              </a:rPr>
              <a:t>cpp</a:t>
            </a:r>
            <a:r>
              <a:rPr lang="zh-CN" altLang="en-US" sz="1400">
                <a:ea typeface="宋体" panose="02010600030101010101" pitchFamily="2" charset="-122"/>
              </a:rPr>
              <a:t>类型成员声明</a:t>
            </a:r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endParaRPr lang="zh-CN" altLang="en-US" sz="1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 lang="zh-TW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DNA &amp; RNA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回顾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简介和使用案例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属性系统实现和</a:t>
            </a:r>
            <a:r>
              <a:rPr lang="en-US" altLang="zh-CN">
                <a:ea typeface="宋体" panose="02010600030101010101" pitchFamily="2" charset="-122"/>
              </a:rPr>
              <a:t>makesrna</a:t>
            </a:r>
            <a:r>
              <a:rPr lang="zh-CN" altLang="en-US">
                <a:ea typeface="宋体" panose="02010600030101010101" pitchFamily="2" charset="-122"/>
              </a:rPr>
              <a:t>生成源码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其他案例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与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关系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sz="1600">
                <a:ea typeface="宋体" panose="02010600030101010101" pitchFamily="2" charset="-122"/>
              </a:rPr>
              <a:t>并不是只有</a:t>
            </a:r>
            <a:r>
              <a:rPr lang="en-US" altLang="zh-CN" sz="1600">
                <a:ea typeface="宋体" panose="02010600030101010101" pitchFamily="2" charset="-122"/>
              </a:rPr>
              <a:t>DNA</a:t>
            </a:r>
            <a:r>
              <a:rPr lang="zh-CN" altLang="en-US" sz="1600">
                <a:ea typeface="宋体" panose="02010600030101010101" pitchFamily="2" charset="-122"/>
              </a:rPr>
              <a:t>类型可以有</a:t>
            </a:r>
            <a:r>
              <a:rPr lang="en-US" altLang="zh-CN" sz="1600">
                <a:ea typeface="宋体" panose="02010600030101010101" pitchFamily="2" charset="-122"/>
              </a:rPr>
              <a:t>RNA</a:t>
            </a:r>
            <a:r>
              <a:rPr lang="zh-CN" altLang="en-US" sz="1600">
                <a:ea typeface="宋体" panose="02010600030101010101" pitchFamily="2" charset="-122"/>
              </a:rPr>
              <a:t>属性（比如</a:t>
            </a:r>
            <a:r>
              <a:rPr lang="en-US" altLang="zh-CN" sz="1600">
                <a:ea typeface="宋体" panose="02010600030101010101" pitchFamily="2" charset="-122"/>
              </a:rPr>
              <a:t>Main bContext</a:t>
            </a:r>
            <a:r>
              <a:rPr lang="zh-CN" altLang="en-US" sz="1600">
                <a:ea typeface="宋体" panose="02010600030101010101" pitchFamily="2" charset="-122"/>
              </a:rPr>
              <a:t>）</a:t>
            </a:r>
            <a:endParaRPr lang="zh-CN" sz="1600">
              <a:ea typeface="宋体" panose="02010600030101010101" pitchFamily="2" charset="-122"/>
            </a:endParaRPr>
          </a:p>
          <a:p>
            <a:r>
              <a:rPr lang="zh-CN" sz="1600">
                <a:ea typeface="宋体" panose="02010600030101010101" pitchFamily="2" charset="-122"/>
              </a:rPr>
              <a:t>对于</a:t>
            </a:r>
            <a:r>
              <a:rPr lang="en-US" altLang="zh-CN" sz="1600">
                <a:ea typeface="宋体" panose="02010600030101010101" pitchFamily="2" charset="-122"/>
              </a:rPr>
              <a:t>Material</a:t>
            </a:r>
            <a:r>
              <a:rPr lang="zh-CN" altLang="en-US" sz="1600">
                <a:ea typeface="宋体" panose="02010600030101010101" pitchFamily="2" charset="-122"/>
              </a:rPr>
              <a:t>的</a:t>
            </a:r>
            <a:r>
              <a:rPr lang="en-US" altLang="zh-CN" sz="1600">
                <a:ea typeface="宋体" panose="02010600030101010101" pitchFamily="2" charset="-122"/>
              </a:rPr>
              <a:t>diffuse_color</a:t>
            </a:r>
            <a:r>
              <a:rPr lang="zh-CN" altLang="en-US" sz="1600">
                <a:ea typeface="宋体" panose="02010600030101010101" pitchFamily="2" charset="-122"/>
              </a:rPr>
              <a:t>属性直接访问</a:t>
            </a:r>
            <a:r>
              <a:rPr lang="en-US" altLang="zh-CN" sz="1600">
                <a:ea typeface="宋体" panose="02010600030101010101" pitchFamily="2" charset="-122"/>
              </a:rPr>
              <a:t>rgba</a:t>
            </a:r>
            <a:r>
              <a:rPr lang="zh-CN" altLang="en-US" sz="1600">
                <a:ea typeface="宋体" panose="02010600030101010101" pitchFamily="2" charset="-122"/>
              </a:rPr>
              <a:t>成员，需要有</a:t>
            </a:r>
            <a:r>
              <a:rPr lang="en-US" altLang="zh-CN" sz="1600">
                <a:ea typeface="宋体" panose="02010600030101010101" pitchFamily="2" charset="-122"/>
              </a:rPr>
              <a:t>DNA</a:t>
            </a:r>
            <a:r>
              <a:rPr lang="zh-CN" altLang="en-US" sz="1600">
                <a:ea typeface="宋体" panose="02010600030101010101" pitchFamily="2" charset="-122"/>
              </a:rPr>
              <a:t>找到成员地址</a:t>
            </a:r>
            <a:r>
              <a:rPr lang="en-US" altLang="zh-CN" sz="1600">
                <a:ea typeface="宋体" panose="02010600030101010101" pitchFamily="2" charset="-122"/>
              </a:rPr>
              <a:t>offset</a:t>
            </a:r>
            <a:endParaRPr lang="en-US" altLang="zh-CN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对于</a:t>
            </a:r>
            <a:r>
              <a:rPr lang="en-US" altLang="zh-CN" sz="1600">
                <a:ea typeface="宋体" panose="02010600030101010101" pitchFamily="2" charset="-122"/>
              </a:rPr>
              <a:t>bContext Main</a:t>
            </a:r>
            <a:r>
              <a:rPr lang="zh-CN" altLang="en-US" sz="1600">
                <a:ea typeface="宋体" panose="02010600030101010101" pitchFamily="2" charset="-122"/>
              </a:rPr>
              <a:t>等未定义</a:t>
            </a:r>
            <a:r>
              <a:rPr lang="en-US" altLang="zh-CN" sz="1600">
                <a:ea typeface="宋体" panose="02010600030101010101" pitchFamily="2" charset="-122"/>
              </a:rPr>
              <a:t>DNA</a:t>
            </a:r>
            <a:r>
              <a:rPr lang="zh-CN" altLang="en-US" sz="1600">
                <a:ea typeface="宋体" panose="02010600030101010101" pitchFamily="2" charset="-122"/>
              </a:rPr>
              <a:t>的类型，通过函数访问成员，如下面</a:t>
            </a:r>
            <a:r>
              <a:rPr lang="en-US" altLang="zh-CN" sz="1600">
                <a:ea typeface="宋体" panose="02010600030101010101" pitchFamily="2" charset="-122"/>
              </a:rPr>
              <a:t>CTX_wm_manager()</a:t>
            </a:r>
            <a:endParaRPr lang="en-US" altLang="zh-CN" sz="1600">
              <a:ea typeface="宋体" panose="02010600030101010101" pitchFamily="2" charset="-122"/>
            </a:endParaRPr>
          </a:p>
          <a:p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1545" y="3722370"/>
            <a:ext cx="3789045" cy="1202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26685" y="3491865"/>
            <a:ext cx="3228340" cy="1605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48275" y="2805430"/>
            <a:ext cx="3206750" cy="5365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复杂案例：</a:t>
            </a:r>
            <a:r>
              <a:rPr lang="en-US" altLang="zh-CN"/>
              <a:t>Mesh</a:t>
            </a:r>
            <a:r>
              <a:rPr lang="zh-CN" altLang="en-US">
                <a:ea typeface="宋体" panose="02010600030101010101" pitchFamily="2" charset="-122"/>
              </a:rPr>
              <a:t>顶点属性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Mesh</a:t>
            </a:r>
            <a:r>
              <a:rPr lang="zh-CN" altLang="en-US" sz="1400">
                <a:ea typeface="宋体" panose="02010600030101010101" pitchFamily="2" charset="-122"/>
              </a:rPr>
              <a:t>不同顶点属性（位置、法线）放在不同数组里，如何通过</a:t>
            </a:r>
            <a:r>
              <a:rPr lang="en-US" altLang="zh-CN" sz="1400">
                <a:ea typeface="宋体" panose="02010600030101010101" pitchFamily="2" charset="-122"/>
              </a:rPr>
              <a:t>vertices[i].co vertices[i].normal</a:t>
            </a:r>
            <a:r>
              <a:rPr lang="zh-CN" altLang="en-US" sz="1400">
                <a:ea typeface="宋体" panose="02010600030101010101" pitchFamily="2" charset="-122"/>
              </a:rPr>
              <a:t>分别获取位置和法线？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通过下标获取顶点时，实际上拿到的是顶点位置数组的地址偏移量，查询法线时，通过位置数组地址偏移量算出下标，再到法线数组里取法线数据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480435"/>
            <a:ext cx="3069590" cy="1663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97530" y="3479800"/>
            <a:ext cx="3792220" cy="1663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17690" y="4446270"/>
            <a:ext cx="2226310" cy="55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17690" y="3681095"/>
            <a:ext cx="2200275" cy="6965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继承举例</a:t>
            </a:r>
            <a:r>
              <a:rPr lang="zh-CN" altLang="en-US">
                <a:ea typeface="宋体" panose="02010600030101010101" pitchFamily="2" charset="-122"/>
              </a:rPr>
              <a:t>：材质节点</a:t>
            </a:r>
            <a:r>
              <a:rPr lang="en-US" altLang="zh-CN">
                <a:ea typeface="宋体" panose="02010600030101010101" pitchFamily="2" charset="-122"/>
              </a:rPr>
              <a:t>RNA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材质节点</a:t>
            </a:r>
            <a:r>
              <a:rPr lang="en-US" altLang="zh-CN" sz="1400"/>
              <a:t>DNA</a:t>
            </a:r>
            <a:r>
              <a:rPr lang="zh-CN" altLang="en-US" sz="1400">
                <a:ea typeface="宋体" panose="02010600030101010101" pitchFamily="2" charset="-122"/>
              </a:rPr>
              <a:t>类型均为</a:t>
            </a:r>
            <a:r>
              <a:rPr lang="en-US" altLang="zh-CN" sz="1400">
                <a:ea typeface="宋体" panose="02010600030101010101" pitchFamily="2" charset="-122"/>
              </a:rPr>
              <a:t>bNode</a:t>
            </a:r>
            <a:r>
              <a:rPr lang="zh-CN" altLang="en-US" sz="1400">
                <a:ea typeface="宋体" panose="02010600030101010101" pitchFamily="2" charset="-122"/>
              </a:rPr>
              <a:t>，但可以对不同节点定义其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类型，将实际存储数据的</a:t>
            </a:r>
            <a:r>
              <a:rPr lang="en-US" altLang="zh-CN" sz="1400">
                <a:ea typeface="宋体" panose="02010600030101010101" pitchFamily="2" charset="-122"/>
              </a:rPr>
              <a:t>custom1 custom2</a:t>
            </a:r>
            <a:r>
              <a:rPr lang="zh-CN" altLang="en-US" sz="1400">
                <a:ea typeface="宋体" panose="02010600030101010101" pitchFamily="2" charset="-122"/>
              </a:rPr>
              <a:t>暴露为更容易理解的属性字段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12080" y="2506345"/>
            <a:ext cx="3267075" cy="1385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1785" y="2002155"/>
            <a:ext cx="8221345" cy="44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1120" y="2566670"/>
            <a:ext cx="2788920" cy="738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56690" y="3390265"/>
            <a:ext cx="2547620" cy="1709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21655" y="3865880"/>
            <a:ext cx="2078355" cy="12776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zh-CN">
                <a:ea typeface="宋体" panose="02010600030101010101" pitchFamily="2" charset="-122"/>
              </a:rPr>
              <a:t>应用举例：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绑定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8520430" cy="3416300"/>
          </a:xfrm>
        </p:spPr>
        <p:txBody>
          <a:bodyPr/>
          <a:p>
            <a:r>
              <a:rPr lang="zh-CN" altLang="en-US">
                <a:ea typeface="宋体" panose="02010600030101010101" pitchFamily="2" charset="-122"/>
              </a:rPr>
              <a:t>通过</a:t>
            </a:r>
            <a:r>
              <a:rPr lang="en-US" altLang="zh-CN">
                <a:ea typeface="宋体" panose="02010600030101010101" pitchFamily="2" charset="-122"/>
              </a:rPr>
              <a:t>uiItemR</a:t>
            </a:r>
            <a:r>
              <a:rPr lang="zh-CN" altLang="en-US">
                <a:ea typeface="宋体" panose="02010600030101010101" pitchFamily="2" charset="-122"/>
              </a:rPr>
              <a:t>将属性和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控件绑定，绑定输入引脚值，以及节点特殊字段，如</a:t>
            </a:r>
            <a:r>
              <a:rPr lang="en-US" altLang="zh-CN">
                <a:ea typeface="宋体" panose="02010600030101010101" pitchFamily="2" charset="-122"/>
              </a:rPr>
              <a:t>principled bsdf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distribution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8540" y="2630805"/>
            <a:ext cx="3453765" cy="1169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7755" y="4238625"/>
            <a:ext cx="3315970" cy="470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05805" y="2362835"/>
            <a:ext cx="2484755" cy="25507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Blender</a:t>
            </a:r>
            <a:r>
              <a:rPr lang="zh-CN" altLang="en-US" sz="1400">
                <a:ea typeface="宋体" panose="02010600030101010101" pitchFamily="2" charset="-122"/>
              </a:rPr>
              <a:t>运行时属性系统称为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，可以解释原始数据结构体的属性字段，</a:t>
            </a:r>
            <a:r>
              <a:rPr lang="en-US" altLang="zh-CN" sz="1400">
                <a:ea typeface="宋体" panose="02010600030101010101" pitchFamily="2" charset="-122"/>
              </a:rPr>
              <a:t>python</a:t>
            </a:r>
            <a:r>
              <a:rPr lang="zh-CN" altLang="en-US" sz="1400">
                <a:ea typeface="宋体" panose="02010600030101010101" pitchFamily="2" charset="-122"/>
              </a:rPr>
              <a:t>、</a:t>
            </a:r>
            <a:r>
              <a:rPr lang="en-US" altLang="zh-CN" sz="1400">
                <a:ea typeface="宋体" panose="02010600030101010101" pitchFamily="2" charset="-122"/>
              </a:rPr>
              <a:t>UI</a:t>
            </a:r>
            <a:r>
              <a:rPr lang="zh-CN" altLang="en-US" sz="1400">
                <a:ea typeface="宋体" panose="02010600030101010101" pitchFamily="2" charset="-122"/>
              </a:rPr>
              <a:t>系统等都依赖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定义了结构体，结构体下有各种</a:t>
            </a:r>
            <a:r>
              <a:rPr lang="en-US" altLang="zh-CN" sz="1400">
                <a:ea typeface="宋体" panose="02010600030101010101" pitchFamily="2" charset="-122"/>
              </a:rPr>
              <a:t>PropertyRNA</a:t>
            </a:r>
            <a:r>
              <a:rPr lang="zh-CN" altLang="en-US" sz="1400">
                <a:ea typeface="宋体" panose="02010600030101010101" pitchFamily="2" charset="-122"/>
              </a:rPr>
              <a:t>，以及接口</a:t>
            </a:r>
            <a:r>
              <a:rPr lang="en-US" altLang="zh-CN" sz="1400">
                <a:ea typeface="宋体" panose="02010600030101010101" pitchFamily="2" charset="-122"/>
              </a:rPr>
              <a:t>api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FunctionRNA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也可以得到继承关系（只支持单继承）。实际上，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系统相当于实现了</a:t>
            </a:r>
            <a:r>
              <a:rPr lang="en-US" altLang="zh-CN" sz="1400">
                <a:ea typeface="宋体" panose="02010600030101010101" pitchFamily="2" charset="-122"/>
              </a:rPr>
              <a:t>c/c++</a:t>
            </a:r>
            <a:r>
              <a:rPr lang="zh-CN" altLang="en-US" sz="1400">
                <a:ea typeface="宋体" panose="02010600030101010101" pitchFamily="2" charset="-122"/>
              </a:rPr>
              <a:t>缺失的运行时类型反射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系统需要离线生成源码，</a:t>
            </a:r>
            <a:r>
              <a:rPr lang="en-US" altLang="zh-CN" sz="1400">
                <a:ea typeface="宋体" panose="02010600030101010101" pitchFamily="2" charset="-122"/>
              </a:rPr>
              <a:t>makesrna</a:t>
            </a:r>
            <a:r>
              <a:rPr lang="zh-CN" altLang="en-US" sz="1400">
                <a:ea typeface="宋体" panose="02010600030101010101" pitchFamily="2" charset="-122"/>
              </a:rPr>
              <a:t>程序遍历</a:t>
            </a:r>
            <a:r>
              <a:rPr lang="en-US" altLang="zh-CN" sz="1400">
                <a:ea typeface="宋体" panose="02010600030101010101" pitchFamily="2" charset="-122"/>
              </a:rPr>
              <a:t>rna_xxx.c</a:t>
            </a:r>
            <a:r>
              <a:rPr lang="zh-CN" altLang="en-US" sz="1400">
                <a:ea typeface="宋体" panose="02010600030101010101" pitchFamily="2" charset="-122"/>
              </a:rPr>
              <a:t>，生成对应</a:t>
            </a:r>
            <a:r>
              <a:rPr lang="en-US" altLang="zh-CN" sz="1400">
                <a:ea typeface="宋体" panose="02010600030101010101" pitchFamily="2" charset="-122"/>
              </a:rPr>
              <a:t>rna_xxx_gen.c</a:t>
            </a:r>
            <a:r>
              <a:rPr lang="zh-CN" altLang="en-US" sz="1400">
                <a:ea typeface="宋体" panose="02010600030101010101" pitchFamily="2" charset="-122"/>
              </a:rPr>
              <a:t>给</a:t>
            </a:r>
            <a:r>
              <a:rPr lang="en-US" altLang="zh-CN" sz="1400">
                <a:ea typeface="宋体" panose="02010600030101010101" pitchFamily="2" charset="-122"/>
              </a:rPr>
              <a:t>Blender</a:t>
            </a:r>
            <a:r>
              <a:rPr lang="zh-CN" altLang="en-US" sz="1400">
                <a:ea typeface="宋体" panose="02010600030101010101" pitchFamily="2" charset="-122"/>
              </a:rPr>
              <a:t>运行时用，通过</a:t>
            </a:r>
            <a:r>
              <a:rPr lang="en-US" altLang="zh-CN" sz="1400">
                <a:ea typeface="宋体" panose="02010600030101010101" pitchFamily="2" charset="-122"/>
              </a:rPr>
              <a:t>RNA_RUNTIME</a:t>
            </a:r>
            <a:r>
              <a:rPr lang="zh-CN" altLang="en-US" sz="1400">
                <a:ea typeface="宋体" panose="02010600030101010101" pitchFamily="2" charset="-122"/>
              </a:rPr>
              <a:t>宏隔离</a:t>
            </a:r>
            <a:r>
              <a:rPr lang="en-US" altLang="zh-CN" sz="1400">
                <a:ea typeface="宋体" panose="02010600030101010101" pitchFamily="2" charset="-122"/>
              </a:rPr>
              <a:t>makesrna</a:t>
            </a:r>
            <a:r>
              <a:rPr lang="zh-CN" altLang="en-US" sz="1400">
                <a:ea typeface="宋体" panose="02010600030101010101" pitchFamily="2" charset="-122"/>
              </a:rPr>
              <a:t>程序和</a:t>
            </a:r>
            <a:r>
              <a:rPr lang="en-US" altLang="zh-CN" sz="1400">
                <a:ea typeface="宋体" panose="02010600030101010101" pitchFamily="2" charset="-122"/>
              </a:rPr>
              <a:t>Blender</a:t>
            </a:r>
            <a:r>
              <a:rPr lang="zh-CN" altLang="en-US" sz="1400">
                <a:ea typeface="宋体" panose="02010600030101010101" pitchFamily="2" charset="-122"/>
              </a:rPr>
              <a:t>使用的代码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makesrna</a:t>
            </a:r>
            <a:r>
              <a:rPr lang="zh-CN" altLang="en-US" sz="1400">
                <a:ea typeface="宋体" panose="02010600030101010101" pitchFamily="2" charset="-122"/>
              </a:rPr>
              <a:t>生成的代码里包含各种</a:t>
            </a:r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定义，这些全局变量构成链表，由</a:t>
            </a:r>
            <a:r>
              <a:rPr lang="en-US" altLang="zh-CN" sz="1400">
                <a:ea typeface="宋体" panose="02010600030101010101" pitchFamily="2" charset="-122"/>
              </a:rPr>
              <a:t>BLENDER_RNA</a:t>
            </a:r>
            <a:r>
              <a:rPr lang="zh-CN" altLang="en-US" sz="1400">
                <a:ea typeface="宋体" panose="02010600030101010101" pitchFamily="2" charset="-122"/>
              </a:rPr>
              <a:t>获得，程序运行时从</a:t>
            </a:r>
            <a:r>
              <a:rPr lang="en-US" altLang="zh-CN" sz="1400">
                <a:ea typeface="宋体" panose="02010600030101010101" pitchFamily="2" charset="-122"/>
              </a:rPr>
              <a:t>BLENDER_RNA</a:t>
            </a:r>
            <a:r>
              <a:rPr lang="zh-CN" altLang="en-US" sz="1400">
                <a:ea typeface="宋体" panose="02010600030101010101" pitchFamily="2" charset="-122"/>
              </a:rPr>
              <a:t>得到各种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现代引擎有各自类型系统实现方式，</a:t>
            </a:r>
            <a:r>
              <a:rPr lang="en-US" altLang="zh-CN" sz="1400">
                <a:ea typeface="宋体" panose="02010600030101010101" pitchFamily="2" charset="-122"/>
              </a:rPr>
              <a:t>Blender RNA</a:t>
            </a:r>
            <a:r>
              <a:rPr lang="zh-CN" altLang="en-US" sz="1400">
                <a:ea typeface="宋体" panose="02010600030101010101" pitchFamily="2" charset="-122"/>
              </a:rPr>
              <a:t>属于比较独特的一种（因为代码历史悠久），本视频只是粗略介绍，理解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系统可以帮助编写插件，大家可以通过</a:t>
            </a:r>
            <a:r>
              <a:rPr lang="en-US" altLang="zh-CN" sz="1400">
                <a:ea typeface="宋体" panose="02010600030101010101" pitchFamily="2" charset="-122"/>
              </a:rPr>
              <a:t>python</a:t>
            </a:r>
            <a:r>
              <a:rPr lang="zh-CN" altLang="en-US" sz="1400">
                <a:ea typeface="宋体" panose="02010600030101010101" pitchFamily="2" charset="-122"/>
              </a:rPr>
              <a:t>控制台调试相关功能</a:t>
            </a:r>
            <a:endParaRPr lang="zh-CN" altLang="en-US" sz="1400">
              <a:ea typeface="宋体" panose="02010600030101010101" pitchFamily="2" charset="-122"/>
            </a:endParaRPr>
          </a:p>
          <a:p>
            <a:endParaRPr lang="zh-CN" altLang="en-US" sz="1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DNA vs RNA</a:t>
            </a:r>
            <a:r>
              <a:rPr lang="zh-CN" altLang="en-US">
                <a:ea typeface="宋体" panose="02010600030101010101" pitchFamily="2" charset="-122"/>
              </a:rPr>
              <a:t>（生理）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DNA</a:t>
            </a:r>
            <a:r>
              <a:rPr lang="zh-CN" altLang="en-US">
                <a:ea typeface="宋体" panose="02010600030101010101" pitchFamily="2" charset="-122"/>
              </a:rPr>
              <a:t>：遗传信息，细胞分裂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：由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得到</a:t>
            </a:r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，每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个对应生成一个氨基酸，合成蛋白质多肽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948815" y="2450465"/>
            <a:ext cx="921385" cy="261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36770" y="3018790"/>
            <a:ext cx="3229610" cy="2124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DNA &amp; 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DNA</a:t>
            </a:r>
            <a:r>
              <a:rPr lang="zh-CN" altLang="en-US" sz="1400">
                <a:ea typeface="宋体" panose="02010600030101010101" pitchFamily="2" charset="-122"/>
              </a:rPr>
              <a:t>：参与序列化的基本类型定义，可以直接通过内存映射的方式存储到</a:t>
            </a:r>
            <a:r>
              <a:rPr lang="en-US" altLang="zh-CN" sz="1400">
                <a:ea typeface="宋体" panose="02010600030101010101" pitchFamily="2" charset="-122"/>
              </a:rPr>
              <a:t>blend</a:t>
            </a:r>
            <a:r>
              <a:rPr lang="zh-CN" altLang="en-US" sz="1400">
                <a:ea typeface="宋体" panose="02010600030101010101" pitchFamily="2" charset="-122"/>
              </a:rPr>
              <a:t>文件</a:t>
            </a:r>
            <a:endParaRPr lang="zh-CN" altLang="en-US" sz="1400">
              <a:ea typeface="宋体" panose="02010600030101010101" pitchFamily="2" charset="-122"/>
            </a:endParaRPr>
          </a:p>
          <a:p>
            <a:pPr lvl="1"/>
            <a:r>
              <a:rPr lang="zh-CN" altLang="en-US" sz="1000">
                <a:ea typeface="宋体" panose="02010600030101010101" pitchFamily="2" charset="-122"/>
              </a:rPr>
              <a:t>序列化类型和运行时类型：例如</a:t>
            </a:r>
            <a:r>
              <a:rPr lang="en-US" altLang="zh-CN" sz="1000">
                <a:ea typeface="宋体" panose="02010600030101010101" pitchFamily="2" charset="-122"/>
              </a:rPr>
              <a:t>Mesh</a:t>
            </a:r>
            <a:r>
              <a:rPr lang="zh-CN" altLang="en-US" sz="1000">
                <a:ea typeface="宋体" panose="02010600030101010101" pitchFamily="2" charset="-122"/>
              </a:rPr>
              <a:t>会参与序列化，</a:t>
            </a:r>
            <a:r>
              <a:rPr lang="en-US" altLang="zh-CN" sz="1000">
                <a:ea typeface="宋体" panose="02010600030101010101" pitchFamily="2" charset="-122"/>
              </a:rPr>
              <a:t>BMesh</a:t>
            </a:r>
            <a:r>
              <a:rPr lang="zh-CN" sz="1000">
                <a:ea typeface="宋体" panose="02010600030101010101" pitchFamily="2" charset="-122"/>
              </a:rPr>
              <a:t>是方便编辑的加速结构，可以由</a:t>
            </a:r>
            <a:r>
              <a:rPr lang="en-US" altLang="zh-CN" sz="1000">
                <a:ea typeface="宋体" panose="02010600030101010101" pitchFamily="2" charset="-122"/>
              </a:rPr>
              <a:t>Mesh</a:t>
            </a:r>
            <a:r>
              <a:rPr lang="zh-CN" altLang="en-US" sz="1000">
                <a:ea typeface="宋体" panose="02010600030101010101" pitchFamily="2" charset="-122"/>
              </a:rPr>
              <a:t>得出，不参与序列化（</a:t>
            </a:r>
            <a:r>
              <a:rPr lang="en-US" altLang="zh-CN" sz="1000">
                <a:ea typeface="宋体" panose="02010600030101010101" pitchFamily="2" charset="-122"/>
              </a:rPr>
              <a:t>DNA_mesh_types.h vs bmesh_class.h</a:t>
            </a:r>
            <a:r>
              <a:rPr lang="zh-CN" altLang="en-US" sz="1000">
                <a:ea typeface="宋体" panose="02010600030101010101" pitchFamily="2" charset="-122"/>
              </a:rPr>
              <a:t>）</a:t>
            </a:r>
            <a:endParaRPr lang="zh-CN" altLang="en-US" sz="10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：将</a:t>
            </a:r>
            <a:r>
              <a:rPr lang="en-US" sz="1400">
                <a:ea typeface="宋体" panose="02010600030101010101" pitchFamily="2" charset="-122"/>
              </a:rPr>
              <a:t>C</a:t>
            </a:r>
            <a:r>
              <a:rPr lang="zh-CN" altLang="en-US" sz="1400">
                <a:ea typeface="宋体" panose="02010600030101010101" pitchFamily="2" charset="-122"/>
              </a:rPr>
              <a:t>结构体（</a:t>
            </a:r>
            <a:r>
              <a:rPr lang="en-US" altLang="zh-CN" sz="1400">
                <a:ea typeface="宋体" panose="02010600030101010101" pitchFamily="2" charset="-122"/>
              </a:rPr>
              <a:t>DNA</a:t>
            </a:r>
            <a:r>
              <a:rPr lang="zh-CN" altLang="en-US" sz="1400">
                <a:ea typeface="宋体" panose="02010600030101010101" pitchFamily="2" charset="-122"/>
              </a:rPr>
              <a:t>类型或非</a:t>
            </a:r>
            <a:r>
              <a:rPr lang="en-US" altLang="zh-CN" sz="1400">
                <a:ea typeface="宋体" panose="02010600030101010101" pitchFamily="2" charset="-122"/>
              </a:rPr>
              <a:t>DNA</a:t>
            </a:r>
            <a:r>
              <a:rPr lang="zh-CN" altLang="en-US" sz="1400">
                <a:ea typeface="宋体" panose="02010600030101010101" pitchFamily="2" charset="-122"/>
              </a:rPr>
              <a:t>类型）封装，加入属性字段、成员函数等，供</a:t>
            </a:r>
            <a:r>
              <a:rPr lang="en-US" altLang="zh-CN" sz="1400">
                <a:ea typeface="宋体" panose="02010600030101010101" pitchFamily="2" charset="-122"/>
              </a:rPr>
              <a:t>UI/</a:t>
            </a:r>
            <a:r>
              <a:rPr lang="zh-CN" altLang="en-US" sz="1400">
                <a:ea typeface="宋体" panose="02010600030101010101" pitchFamily="2" charset="-122"/>
              </a:rPr>
              <a:t>脚本</a:t>
            </a:r>
            <a:r>
              <a:rPr lang="en-US" altLang="zh-CN" sz="1400">
                <a:ea typeface="宋体" panose="02010600030101010101" pitchFamily="2" charset="-122"/>
              </a:rPr>
              <a:t>/</a:t>
            </a:r>
            <a:r>
              <a:rPr lang="zh-CN" altLang="en-US" sz="1400">
                <a:ea typeface="宋体" panose="02010600030101010101" pitchFamily="2" charset="-122"/>
              </a:rPr>
              <a:t>动画插值等使用</a:t>
            </a:r>
            <a:endParaRPr lang="zh-CN" altLang="en-US" sz="1400">
              <a:ea typeface="宋体" panose="02010600030101010101" pitchFamily="2" charset="-122"/>
            </a:endParaRPr>
          </a:p>
          <a:p>
            <a:pPr lvl="1"/>
            <a:r>
              <a:rPr lang="en-US" altLang="zh-CN" sz="1085">
                <a:ea typeface="宋体" panose="02010600030101010101" pitchFamily="2" charset="-122"/>
              </a:rPr>
              <a:t>DNA</a:t>
            </a:r>
            <a:r>
              <a:rPr lang="zh-CN" altLang="en-US" sz="1085">
                <a:ea typeface="宋体" panose="02010600030101010101" pitchFamily="2" charset="-122"/>
              </a:rPr>
              <a:t>定义了数据存储方式，</a:t>
            </a:r>
            <a:r>
              <a:rPr lang="en-US" altLang="zh-CN" sz="1085">
                <a:ea typeface="宋体" panose="02010600030101010101" pitchFamily="2" charset="-122"/>
              </a:rPr>
              <a:t>RNA</a:t>
            </a:r>
            <a:r>
              <a:rPr lang="zh-CN" altLang="en-US" sz="1085">
                <a:ea typeface="宋体" panose="02010600030101010101" pitchFamily="2" charset="-122"/>
              </a:rPr>
              <a:t>定义外部模块看到的属性。如一个</a:t>
            </a:r>
            <a:r>
              <a:rPr lang="en-US" altLang="zh-CN" sz="1085">
                <a:ea typeface="宋体" panose="02010600030101010101" pitchFamily="2" charset="-122"/>
              </a:rPr>
              <a:t>flag</a:t>
            </a:r>
            <a:r>
              <a:rPr lang="zh-CN" altLang="en-US" sz="1085">
                <a:ea typeface="宋体" panose="02010600030101010101" pitchFamily="2" charset="-122"/>
              </a:rPr>
              <a:t>在</a:t>
            </a:r>
            <a:r>
              <a:rPr lang="en-US" altLang="zh-CN" sz="1085">
                <a:ea typeface="宋体" panose="02010600030101010101" pitchFamily="2" charset="-122"/>
              </a:rPr>
              <a:t>DNA</a:t>
            </a:r>
            <a:r>
              <a:rPr lang="zh-CN" altLang="en-US" sz="1085">
                <a:ea typeface="宋体" panose="02010600030101010101" pitchFamily="2" charset="-122"/>
              </a:rPr>
              <a:t>中只占一个</a:t>
            </a:r>
            <a:r>
              <a:rPr lang="en-US" altLang="zh-CN" sz="1085">
                <a:ea typeface="宋体" panose="02010600030101010101" pitchFamily="2" charset="-122"/>
              </a:rPr>
              <a:t>bit</a:t>
            </a:r>
            <a:r>
              <a:rPr lang="zh-CN" altLang="en-US" sz="1085">
                <a:ea typeface="宋体" panose="02010600030101010101" pitchFamily="2" charset="-122"/>
              </a:rPr>
              <a:t>，在</a:t>
            </a:r>
            <a:r>
              <a:rPr lang="en-US" altLang="zh-CN" sz="1085">
                <a:ea typeface="宋体" panose="02010600030101010101" pitchFamily="2" charset="-122"/>
              </a:rPr>
              <a:t>RNA</a:t>
            </a:r>
            <a:r>
              <a:rPr lang="zh-CN" altLang="en-US" sz="1085">
                <a:ea typeface="宋体" panose="02010600030101010101" pitchFamily="2" charset="-122"/>
              </a:rPr>
              <a:t>中表现为一个</a:t>
            </a:r>
            <a:r>
              <a:rPr lang="en-US" altLang="zh-CN" sz="1085">
                <a:ea typeface="宋体" panose="02010600030101010101" pitchFamily="2" charset="-122"/>
              </a:rPr>
              <a:t>bool</a:t>
            </a:r>
            <a:r>
              <a:rPr lang="zh-CN" altLang="en-US" sz="1085">
                <a:ea typeface="宋体" panose="02010600030101010101" pitchFamily="2" charset="-122"/>
              </a:rPr>
              <a:t>，另外可以添加各种</a:t>
            </a:r>
            <a:r>
              <a:rPr lang="zh-CN" altLang="en-US" sz="1085">
                <a:ea typeface="宋体" panose="02010600030101010101" pitchFamily="2" charset="-122"/>
              </a:rPr>
              <a:t>接口</a:t>
            </a:r>
            <a:endParaRPr lang="zh-CN" altLang="en-US" sz="1085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69870" y="3291205"/>
            <a:ext cx="6062345" cy="177990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5280" y="3342005"/>
            <a:ext cx="2395220" cy="1729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DNA</a:t>
            </a:r>
            <a:r>
              <a:rPr lang="zh-CN" altLang="en-US">
                <a:ea typeface="宋体" panose="02010600030101010101" pitchFamily="2" charset="-122"/>
              </a:rPr>
              <a:t>回顾：</a:t>
            </a:r>
            <a:r>
              <a:rPr lang="zh-TW"/>
              <a:t>blend</a:t>
            </a:r>
            <a:r>
              <a:rPr lang="zh-TW"/>
              <a:t>文件内容</a:t>
            </a:r>
            <a:endParaRPr lang="zh-TW"/>
          </a:p>
        </p:txBody>
      </p:sp>
      <p:sp>
        <p:nvSpPr>
          <p:cNvPr id="77" name="Google Shape;77;p16"/>
          <p:cNvSpPr txBox="1"/>
          <p:nvPr>
            <p:ph type="body" idx="1"/>
          </p:nvPr>
        </p:nvSpPr>
        <p:spPr>
          <a:xfrm>
            <a:off x="311700" y="1152475"/>
            <a:ext cx="6193200" cy="3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/>
              <a:t>blender</a:t>
            </a:r>
            <a:r>
              <a:rPr lang="zh-CN" altLang="en-US">
                <a:ea typeface="宋体" panose="02010600030101010101" pitchFamily="2" charset="-122"/>
              </a:rPr>
              <a:t>以内存</a:t>
            </a:r>
            <a:r>
              <a:rPr lang="en-US" altLang="zh-CN">
                <a:ea typeface="宋体" panose="02010600030101010101" pitchFamily="2" charset="-122"/>
              </a:rPr>
              <a:t>dump</a:t>
            </a:r>
            <a:r>
              <a:rPr lang="zh-CN" altLang="en-US">
                <a:ea typeface="宋体" panose="02010600030101010101" pitchFamily="2" charset="-122"/>
              </a:rPr>
              <a:t>的方式序列化反序列化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一个file header</a:t>
            </a:r>
            <a:r>
              <a:rPr lang="zh-CN" altLang="zh-TW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32/64</a:t>
            </a:r>
            <a:r>
              <a:rPr lang="zh-CN" altLang="en-US">
                <a:ea typeface="宋体" panose="02010600030101010101" pitchFamily="2" charset="-122"/>
              </a:rPr>
              <a:t>位、大小端、版本号）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若干个file block</a:t>
            </a:r>
            <a:endParaRPr lang="zh-TW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block header</a:t>
            </a:r>
            <a:r>
              <a:rPr lang="zh-CN" altLang="zh-TW">
                <a:ea typeface="宋体" panose="02010600030101010101" pitchFamily="2" charset="-122"/>
              </a:rPr>
              <a:t>：数据类型、长度、原始地址（用于读取后</a:t>
            </a:r>
            <a:r>
              <a:rPr lang="en-US" altLang="zh-CN">
                <a:ea typeface="宋体" panose="02010600030101010101" pitchFamily="2" charset="-122"/>
              </a:rPr>
              <a:t>link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TW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block data</a:t>
            </a:r>
            <a:r>
              <a:rPr lang="zh-CN" altLang="zh-TW">
                <a:ea typeface="宋体" panose="02010600030101010101" pitchFamily="2" charset="-122"/>
              </a:rPr>
              <a:t>：结构体内存</a:t>
            </a:r>
            <a:r>
              <a:rPr lang="en-US" altLang="zh-CN">
                <a:ea typeface="宋体" panose="02010600030101010101" pitchFamily="2" charset="-122"/>
              </a:rPr>
              <a:t>dump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结尾两个特殊file block</a:t>
            </a:r>
            <a:endParaRPr lang="zh-TW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highlight>
                  <a:srgbClr val="FFFF00"/>
                </a:highlight>
              </a:rPr>
              <a:t>SDNA</a:t>
            </a:r>
            <a:r>
              <a:rPr lang="zh-CN" altLang="zh-TW">
                <a:highlight>
                  <a:srgbClr val="FFFF00"/>
                </a:highlight>
                <a:ea typeface="宋体" panose="02010600030101010101" pitchFamily="2" charset="-122"/>
              </a:rPr>
              <a:t>：</a:t>
            </a:r>
            <a:r>
              <a:rPr lang="zh-TW">
                <a:highlight>
                  <a:srgbClr val="FFFF00"/>
                </a:highlight>
              </a:rPr>
              <a:t>自带保存时所有类型信息，能够解释其他数据block</a:t>
            </a:r>
            <a:endParaRPr lang="zh-TW">
              <a:highlight>
                <a:srgbClr val="FFFF00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ENDB标记结束</a:t>
            </a:r>
            <a:endParaRPr lang="zh-TW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04875" y="1152475"/>
            <a:ext cx="2509500" cy="38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DNA, </a:t>
            </a:r>
            <a:r>
              <a:rPr lang="zh-TW"/>
              <a:t>ID（DataBlock）</a:t>
            </a:r>
            <a:r>
              <a:rPr lang="zh-CN" altLang="zh-TW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M</a:t>
            </a:r>
            <a:r>
              <a:rPr lang="en-US" altLang="zh-CN">
                <a:ea typeface="宋体" panose="02010600030101010101" pitchFamily="2" charset="-122"/>
              </a:rPr>
              <a:t>ain</a:t>
            </a:r>
            <a:r>
              <a:rPr lang="zh-CN" altLang="en-US">
                <a:ea typeface="宋体" panose="02010600030101010101" pitchFamily="2" charset="-122"/>
              </a:rPr>
              <a:t>结构体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7" name="Google Shape;107;p20"/>
          <p:cNvSpPr txBox="1"/>
          <p:nvPr>
            <p:ph type="body" idx="1"/>
          </p:nvPr>
        </p:nvSpPr>
        <p:spPr>
          <a:xfrm>
            <a:off x="311785" y="1018540"/>
            <a:ext cx="8520430" cy="3550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 sz="1400">
                <a:ea typeface="宋体" panose="02010600030101010101" pitchFamily="2" charset="-122"/>
              </a:rPr>
              <a:t>所有参与</a:t>
            </a:r>
            <a:r>
              <a:rPr lang="en-US" altLang="zh-CN" sz="1400">
                <a:ea typeface="宋体" panose="02010600030101010101" pitchFamily="2" charset="-122"/>
              </a:rPr>
              <a:t>DNA</a:t>
            </a:r>
            <a:r>
              <a:rPr lang="zh-CN" altLang="en-US" sz="1400">
                <a:ea typeface="宋体" panose="02010600030101010101" pitchFamily="2" charset="-122"/>
              </a:rPr>
              <a:t>序列化的类型定义在</a:t>
            </a:r>
            <a:r>
              <a:rPr lang="en-US" altLang="zh-CN" sz="1400">
                <a:ea typeface="宋体" panose="02010600030101010101" pitchFamily="2" charset="-122"/>
              </a:rPr>
              <a:t>makesdna</a:t>
            </a:r>
            <a:r>
              <a:rPr lang="zh-CN" altLang="en-US" sz="1400">
                <a:ea typeface="宋体" panose="02010600030101010101" pitchFamily="2" charset="-122"/>
              </a:rPr>
              <a:t>目录的</a:t>
            </a:r>
            <a:r>
              <a:rPr lang="en-US" altLang="zh-CN" sz="1400">
                <a:ea typeface="宋体" panose="02010600030101010101" pitchFamily="2" charset="-122"/>
              </a:rPr>
              <a:t>DNA_xxx.h</a:t>
            </a:r>
            <a:endParaRPr lang="en-US"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ID</a:t>
            </a:r>
            <a:r>
              <a:rPr lang="zh-CN" altLang="en-US" sz="1400">
                <a:ea typeface="宋体" panose="02010600030101010101" pitchFamily="2" charset="-122"/>
              </a:rPr>
              <a:t>是</a:t>
            </a:r>
            <a:r>
              <a:rPr lang="en-US" altLang="zh-CN" sz="1400">
                <a:ea typeface="宋体" panose="02010600030101010101" pitchFamily="2" charset="-122"/>
              </a:rPr>
              <a:t>blender</a:t>
            </a:r>
            <a:r>
              <a:rPr lang="zh-CN" altLang="en-US" sz="1400">
                <a:ea typeface="宋体" panose="02010600030101010101" pitchFamily="2" charset="-122"/>
              </a:rPr>
              <a:t>的特殊基类（在</a:t>
            </a:r>
            <a:r>
              <a:rPr lang="en-US" altLang="zh-CN" sz="1400">
                <a:ea typeface="宋体" panose="02010600030101010101" pitchFamily="2" charset="-122"/>
              </a:rPr>
              <a:t>C</a:t>
            </a:r>
            <a:r>
              <a:rPr lang="zh-CN" altLang="en-US" sz="1400">
                <a:ea typeface="宋体" panose="02010600030101010101" pitchFamily="2" charset="-122"/>
              </a:rPr>
              <a:t>语言中结构体以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为首个成员相当于继承自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），场景、</a:t>
            </a:r>
            <a:r>
              <a:rPr lang="en-US" altLang="zh-CN" sz="1400">
                <a:ea typeface="宋体" panose="02010600030101010101" pitchFamily="2" charset="-122"/>
              </a:rPr>
              <a:t>Object</a:t>
            </a:r>
            <a:r>
              <a:rPr lang="zh-CN" altLang="en-US" sz="1400">
                <a:ea typeface="宋体" panose="02010600030101010101" pitchFamily="2" charset="-122"/>
              </a:rPr>
              <a:t>、</a:t>
            </a:r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、材质等都是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子类，甚至包括窗口布局，</a:t>
            </a:r>
            <a:r>
              <a:rPr lang="en-US" altLang="zh-CN" sz="1400">
                <a:ea typeface="宋体" panose="02010600030101010101" pitchFamily="2" charset="-122"/>
              </a:rPr>
              <a:t>blender</a:t>
            </a:r>
            <a:r>
              <a:rPr lang="zh-CN" altLang="en-US" sz="1400">
                <a:ea typeface="宋体" panose="02010600030101010101" pitchFamily="2" charset="-122"/>
              </a:rPr>
              <a:t>以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为入口进行序列化</a:t>
            </a:r>
            <a:endParaRPr lang="zh-CN" altLang="en-US" sz="1400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 sz="1400">
                <a:ea typeface="宋体" panose="02010600030101010101" pitchFamily="2" charset="-122"/>
              </a:rPr>
              <a:t>Main</a:t>
            </a:r>
            <a:r>
              <a:rPr lang="zh-CN" altLang="en-US" sz="1400">
                <a:ea typeface="宋体" panose="02010600030101010101" pitchFamily="2" charset="-122"/>
              </a:rPr>
              <a:t>结构体和</a:t>
            </a:r>
            <a:r>
              <a:rPr lang="en-US" altLang="zh-CN" sz="1400">
                <a:ea typeface="宋体" panose="02010600030101010101" pitchFamily="2" charset="-122"/>
              </a:rPr>
              <a:t>blend</a:t>
            </a:r>
            <a:r>
              <a:rPr lang="zh-CN" altLang="en-US" sz="1400">
                <a:ea typeface="宋体" panose="02010600030101010101" pitchFamily="2" charset="-122"/>
              </a:rPr>
              <a:t>工程文件一一对应，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挂在</a:t>
            </a:r>
            <a:r>
              <a:rPr lang="en-US" altLang="zh-CN" sz="1400">
                <a:ea typeface="宋体" panose="02010600030101010101" pitchFamily="2" charset="-122"/>
              </a:rPr>
              <a:t>Main</a:t>
            </a:r>
            <a:r>
              <a:rPr lang="zh-CN" altLang="en-US" sz="1400">
                <a:ea typeface="宋体" panose="02010600030101010101" pitchFamily="2" charset="-122"/>
              </a:rPr>
              <a:t>下各列表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117" name="Google Shape;117;p21"/>
          <p:cNvPicPr preferRelativeResize="0"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64560" y="2230755"/>
            <a:ext cx="3027680" cy="291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10070" y="2095500"/>
            <a:ext cx="192214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4465" y="2348230"/>
            <a:ext cx="3016250" cy="2795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SDNA</a:t>
            </a:r>
            <a:r>
              <a:rPr lang="zh-TW"/>
              <a:t>（Structure DNA）</a:t>
            </a:r>
            <a:endParaRPr lang="zh-TW"/>
          </a:p>
        </p:txBody>
      </p:sp>
      <p:sp>
        <p:nvSpPr>
          <p:cNvPr id="152" name="Google Shape;152;p2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倒数第二个</a:t>
            </a:r>
            <a:r>
              <a:rPr lang="zh-CN" altLang="zh-TW">
                <a:ea typeface="宋体" panose="02010600030101010101" pitchFamily="2" charset="-122"/>
              </a:rPr>
              <a:t>特殊</a:t>
            </a:r>
            <a:r>
              <a:rPr lang="zh-TW"/>
              <a:t>file block为SDNA块，其header以DNA1开头，data段以SDNA开头，通过它能够解释前面区块内容，之前的block data都是结构体内存，SDNA能解释结构体每个offset的内存代表什么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/>
              <a:t>SDNA</a:t>
            </a:r>
            <a:r>
              <a:rPr lang="zh-CN" altLang="en-US">
                <a:ea typeface="宋体" panose="02010600030101010101" pitchFamily="2" charset="-122"/>
              </a:rPr>
              <a:t>分为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部分</a:t>
            </a:r>
            <a:endParaRPr lang="zh-TW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NAME：所有用到的字段</a:t>
            </a:r>
            <a:r>
              <a:rPr lang="zh-CN" altLang="zh-TW">
                <a:ea typeface="宋体" panose="02010600030101010101" pitchFamily="2" charset="-122"/>
              </a:rPr>
              <a:t>变量</a:t>
            </a:r>
            <a:r>
              <a:rPr lang="zh-TW"/>
              <a:t>名</a:t>
            </a:r>
            <a:endParaRPr lang="zh-TW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TYPE：所有类型名</a:t>
            </a:r>
            <a:endParaRPr lang="zh-TW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TLEN：类型长度（字节）</a:t>
            </a:r>
            <a:endParaRPr lang="zh-TW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STRC：结构体布局</a:t>
            </a:r>
            <a:r>
              <a:rPr lang="zh-CN" altLang="zh-TW">
                <a:ea typeface="宋体" panose="02010600030101010101" pitchFamily="2" charset="-122"/>
              </a:rPr>
              <a:t>（字段类型</a:t>
            </a:r>
            <a:r>
              <a:rPr lang="en-US" altLang="zh-CN">
                <a:ea typeface="宋体" panose="02010600030101010101" pitchFamily="2" charset="-122"/>
              </a:rPr>
              <a:t>&amp;</a:t>
            </a:r>
            <a:r>
              <a:rPr lang="zh-CN" altLang="en-US">
                <a:ea typeface="宋体" panose="02010600030101010101" pitchFamily="2" charset="-122"/>
              </a:rPr>
              <a:t>字段名）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30013" y="3722585"/>
            <a:ext cx="4083974" cy="12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makesdna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zh-TW"/>
              <a:t>DNAstr</a:t>
            </a:r>
            <a:r>
              <a:rPr lang="zh-TW"/>
              <a:t>数组</a:t>
            </a:r>
            <a:endParaRPr lang="zh-TW"/>
          </a:p>
        </p:txBody>
      </p:sp>
      <p:sp>
        <p:nvSpPr>
          <p:cNvPr id="187" name="Google Shape;187;p3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makesdna</a:t>
            </a:r>
            <a:r>
              <a:rPr lang="zh-CN" altLang="zh-TW">
                <a:ea typeface="宋体" panose="02010600030101010101" pitchFamily="2" charset="-122"/>
              </a:rPr>
              <a:t>工程遍历</a:t>
            </a:r>
            <a:r>
              <a:rPr lang="en-US" altLang="zh-CN">
                <a:ea typeface="宋体" panose="02010600030101010101" pitchFamily="2" charset="-122"/>
              </a:rPr>
              <a:t>makesdna</a:t>
            </a:r>
            <a:r>
              <a:rPr lang="zh-CN" altLang="en-US">
                <a:ea typeface="宋体" panose="02010600030101010101" pitchFamily="2" charset="-122"/>
              </a:rPr>
              <a:t>目录下</a:t>
            </a:r>
            <a:r>
              <a:rPr lang="en-US" altLang="zh-CN">
                <a:ea typeface="宋体" panose="02010600030101010101" pitchFamily="2" charset="-122"/>
              </a:rPr>
              <a:t>DNA_xxx.h</a:t>
            </a:r>
            <a:r>
              <a:rPr lang="zh-CN" altLang="en-US">
                <a:ea typeface="宋体" panose="02010600030101010101" pitchFamily="2" charset="-122"/>
              </a:rPr>
              <a:t>头文件，</a:t>
            </a:r>
            <a:r>
              <a:rPr lang="zh-TW">
                <a:sym typeface="+mn-ea"/>
              </a:rPr>
              <a:t>生成dna.c dna_type_offsets.h和dna_verify.c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TW"/>
              <a:t>dna.c</a:t>
            </a:r>
            <a:r>
              <a:rPr lang="zh-CN" altLang="en-US">
                <a:ea typeface="宋体" panose="02010600030101010101" pitchFamily="2" charset="-122"/>
              </a:rPr>
              <a:t>下</a:t>
            </a:r>
            <a:r>
              <a:rPr lang="zh-TW"/>
              <a:t>DNAstr数组就是SDNA块data的内容</a:t>
            </a:r>
            <a:r>
              <a:rPr lang="zh-CN" altLang="zh-TW">
                <a:ea typeface="宋体" panose="02010600030101010101" pitchFamily="2" charset="-122"/>
              </a:rPr>
              <a:t>，保存文件时直接存到</a:t>
            </a:r>
            <a:r>
              <a:rPr lang="en-US" altLang="zh-CN">
                <a:ea typeface="宋体" panose="02010600030101010101" pitchFamily="2" charset="-122"/>
              </a:rPr>
              <a:t>SDNA</a:t>
            </a:r>
            <a:r>
              <a:rPr lang="zh-CN" altLang="en-US">
                <a:ea typeface="宋体" panose="02010600030101010101" pitchFamily="2" charset="-122"/>
              </a:rPr>
              <a:t>块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5841" y="2571750"/>
            <a:ext cx="456792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76375" y="2607025"/>
            <a:ext cx="3622750" cy="25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5188</Words>
  <Application>WPS 演示</Application>
  <PresentationFormat/>
  <Paragraphs>197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</vt:lpstr>
      <vt:lpstr>宋体</vt:lpstr>
      <vt:lpstr>Wingdings</vt:lpstr>
      <vt:lpstr>Arial</vt:lpstr>
      <vt:lpstr>微软雅黑</vt:lpstr>
      <vt:lpstr>Arial Unicode MS</vt:lpstr>
      <vt:lpstr>PMingLiU</vt:lpstr>
      <vt:lpstr>Segoe Print</vt:lpstr>
      <vt:lpstr>Simple Light</vt:lpstr>
      <vt:lpstr>RNA属性系统</vt:lpstr>
      <vt:lpstr>引言</vt:lpstr>
      <vt:lpstr>Outline</vt:lpstr>
      <vt:lpstr>DNA vs RNA（生理）</vt:lpstr>
      <vt:lpstr>DNA &amp; RNA</vt:lpstr>
      <vt:lpstr>DNA回顾：blend文件内容</vt:lpstr>
      <vt:lpstr>DNA, ID（DataBlock）和Main结构体</vt:lpstr>
      <vt:lpstr>SDNA（Structure DNA）</vt:lpstr>
      <vt:lpstr>makesdna和DNAstr数组</vt:lpstr>
      <vt:lpstr>读写文件</vt:lpstr>
      <vt:lpstr>blenkernel（BKE）</vt:lpstr>
      <vt:lpstr>RNA属性系统</vt:lpstr>
      <vt:lpstr>RNA举例：1. 旧材质属性</vt:lpstr>
      <vt:lpstr>RNA举例：2. 材质节点属性</vt:lpstr>
      <vt:lpstr>RNA举例：3. Mesh顶点位置</vt:lpstr>
      <vt:lpstr>RNA定义结构体</vt:lpstr>
      <vt:lpstr>PropertyRNA结构体</vt:lpstr>
      <vt:lpstr>PointerRNA</vt:lpstr>
      <vt:lpstr>全局BlenderRNA</vt:lpstr>
      <vt:lpstr>定义StructRNA</vt:lpstr>
      <vt:lpstr>定义PropertyRNA</vt:lpstr>
      <vt:lpstr>makesrna和rna_xxx_gen.c</vt:lpstr>
      <vt:lpstr>举例：rna_mesh_gen.c</vt:lpstr>
      <vt:lpstr>举例：rna_material_gen.c</vt:lpstr>
      <vt:lpstr>运行时初始化</vt:lpstr>
      <vt:lpstr>makesrna</vt:lpstr>
      <vt:lpstr>RNA_RUNTIME宏</vt:lpstr>
      <vt:lpstr>makesrna预处理</vt:lpstr>
      <vt:lpstr>makesrna预处理流程</vt:lpstr>
      <vt:lpstr>RNA与DNA关系</vt:lpstr>
      <vt:lpstr>复杂案例：Mesh顶点属性</vt:lpstr>
      <vt:lpstr>RNA继承举例：材质节点RNA</vt:lpstr>
      <vt:lpstr>RNA应用举例：UI绑定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343</cp:revision>
  <dcterms:created xsi:type="dcterms:W3CDTF">2022-07-15T07:45:00Z</dcterms:created>
  <dcterms:modified xsi:type="dcterms:W3CDTF">2023-08-02T14:34:27Z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2052-12.1.0.15120</vt:lpwstr>
  </property>
</Properties>
</file>